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3" r:id="rId4"/>
    <p:sldId id="271" r:id="rId5"/>
    <p:sldId id="264" r:id="rId6"/>
    <p:sldId id="282" r:id="rId7"/>
    <p:sldId id="259" r:id="rId8"/>
    <p:sldId id="260" r:id="rId9"/>
    <p:sldId id="274" r:id="rId10"/>
    <p:sldId id="287" r:id="rId11"/>
    <p:sldId id="275" r:id="rId12"/>
    <p:sldId id="286" r:id="rId13"/>
    <p:sldId id="281" r:id="rId14"/>
    <p:sldId id="285" r:id="rId15"/>
    <p:sldId id="283"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Светлый стиль 1 - акцент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p:cViewPr varScale="1">
        <p:scale>
          <a:sx n="110" d="100"/>
          <a:sy n="110" d="100"/>
        </p:scale>
        <p:origin x="-164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G:\&#1056;&#1072;&#1073;&#1086;&#1095;&#1080;&#1077;%20&#1087;&#1088;&#1086;&#1075;&#1088;&#1072;&#1084;&#1084;&#1099;%202021-2022\&#1050;&#1085;&#1080;&#1075;&#1072;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G:\&#1056;&#1072;&#1073;&#1086;&#1095;&#1080;&#1077;%20&#1087;&#1088;&#1086;&#1075;&#1088;&#1072;&#1084;&#1084;&#1099;%202021-2022\&#1050;&#1085;&#1080;&#1075;&#1072;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b="0" dirty="0"/>
              <a:t>график зависимости силы отталкивания от частоты тока между катушкой с переменным током и катушкой с постоянным током</a:t>
            </a:r>
          </a:p>
        </c:rich>
      </c:tx>
      <c:layout>
        <c:manualLayout>
          <c:xMode val="edge"/>
          <c:yMode val="edge"/>
          <c:x val="0.15481143059368649"/>
          <c:y val="1.8191312860296446E-2"/>
        </c:manualLayout>
      </c:layout>
    </c:title>
    <c:plotArea>
      <c:layout>
        <c:manualLayout>
          <c:layoutTarget val="inner"/>
          <c:xMode val="edge"/>
          <c:yMode val="edge"/>
          <c:x val="6.9877970071946585E-2"/>
          <c:y val="0.10905047485670002"/>
          <c:w val="0.90664427143209236"/>
          <c:h val="0.793545787677708"/>
        </c:manualLayout>
      </c:layout>
      <c:scatterChart>
        <c:scatterStyle val="lineMarker"/>
        <c:ser>
          <c:idx val="0"/>
          <c:order val="0"/>
          <c:tx>
            <c:strRef>
              <c:f>Лист2!$E$1</c:f>
              <c:strCache>
                <c:ptCount val="1"/>
                <c:pt idx="0">
                  <c:v>график зависимости силы отталкивания от частоты</c:v>
                </c:pt>
              </c:strCache>
            </c:strRef>
          </c:tx>
          <c:spPr>
            <a:ln w="28575">
              <a:noFill/>
            </a:ln>
          </c:spPr>
          <c:xVal>
            <c:numRef>
              <c:f>Лист2!$D$2:$D$31</c:f>
              <c:numCache>
                <c:formatCode>General</c:formatCode>
                <c:ptCount val="30"/>
                <c:pt idx="0">
                  <c:v>2</c:v>
                </c:pt>
                <c:pt idx="1">
                  <c:v>3</c:v>
                </c:pt>
                <c:pt idx="2">
                  <c:v>4</c:v>
                </c:pt>
                <c:pt idx="3">
                  <c:v>5</c:v>
                </c:pt>
                <c:pt idx="4">
                  <c:v>6</c:v>
                </c:pt>
                <c:pt idx="5">
                  <c:v>7</c:v>
                </c:pt>
                <c:pt idx="6">
                  <c:v>8</c:v>
                </c:pt>
                <c:pt idx="7">
                  <c:v>9</c:v>
                </c:pt>
                <c:pt idx="8">
                  <c:v>10</c:v>
                </c:pt>
                <c:pt idx="9">
                  <c:v>11</c:v>
                </c:pt>
                <c:pt idx="10">
                  <c:v>12</c:v>
                </c:pt>
                <c:pt idx="11">
                  <c:v>13</c:v>
                </c:pt>
                <c:pt idx="12">
                  <c:v>14</c:v>
                </c:pt>
                <c:pt idx="13">
                  <c:v>15</c:v>
                </c:pt>
                <c:pt idx="14">
                  <c:v>16</c:v>
                </c:pt>
                <c:pt idx="15">
                  <c:v>17</c:v>
                </c:pt>
                <c:pt idx="16">
                  <c:v>18</c:v>
                </c:pt>
                <c:pt idx="17">
                  <c:v>19</c:v>
                </c:pt>
                <c:pt idx="18">
                  <c:v>20</c:v>
                </c:pt>
                <c:pt idx="19">
                  <c:v>30</c:v>
                </c:pt>
                <c:pt idx="20">
                  <c:v>40</c:v>
                </c:pt>
                <c:pt idx="21">
                  <c:v>50</c:v>
                </c:pt>
                <c:pt idx="22">
                  <c:v>60</c:v>
                </c:pt>
                <c:pt idx="23">
                  <c:v>70</c:v>
                </c:pt>
                <c:pt idx="24">
                  <c:v>80</c:v>
                </c:pt>
                <c:pt idx="25">
                  <c:v>90</c:v>
                </c:pt>
                <c:pt idx="26">
                  <c:v>100</c:v>
                </c:pt>
              </c:numCache>
            </c:numRef>
          </c:xVal>
          <c:yVal>
            <c:numRef>
              <c:f>Лист2!$E$2:$E$31</c:f>
              <c:numCache>
                <c:formatCode>General</c:formatCode>
                <c:ptCount val="30"/>
                <c:pt idx="0">
                  <c:v>100</c:v>
                </c:pt>
                <c:pt idx="1">
                  <c:v>60</c:v>
                </c:pt>
                <c:pt idx="2">
                  <c:v>50</c:v>
                </c:pt>
                <c:pt idx="3">
                  <c:v>33.333333333333329</c:v>
                </c:pt>
                <c:pt idx="4">
                  <c:v>27.272727272726716</c:v>
                </c:pt>
                <c:pt idx="5">
                  <c:v>24</c:v>
                </c:pt>
                <c:pt idx="6">
                  <c:v>21.428571428571427</c:v>
                </c:pt>
                <c:pt idx="7">
                  <c:v>20</c:v>
                </c:pt>
                <c:pt idx="8">
                  <c:v>18.75</c:v>
                </c:pt>
                <c:pt idx="9">
                  <c:v>17.142857142857231</c:v>
                </c:pt>
                <c:pt idx="10">
                  <c:v>16.216216216216218</c:v>
                </c:pt>
                <c:pt idx="11">
                  <c:v>15</c:v>
                </c:pt>
                <c:pt idx="12">
                  <c:v>14.285714285714286</c:v>
                </c:pt>
                <c:pt idx="13">
                  <c:v>13.333333333333334</c:v>
                </c:pt>
                <c:pt idx="14">
                  <c:v>13.333333333333334</c:v>
                </c:pt>
                <c:pt idx="15">
                  <c:v>13.333333333333334</c:v>
                </c:pt>
                <c:pt idx="16">
                  <c:v>12.76595744680851</c:v>
                </c:pt>
                <c:pt idx="17">
                  <c:v>12.76595744680851</c:v>
                </c:pt>
                <c:pt idx="18">
                  <c:v>12</c:v>
                </c:pt>
                <c:pt idx="19">
                  <c:v>8.8888888888888893</c:v>
                </c:pt>
                <c:pt idx="20">
                  <c:v>6.8571428571428346</c:v>
                </c:pt>
                <c:pt idx="21">
                  <c:v>6</c:v>
                </c:pt>
                <c:pt idx="22">
                  <c:v>5.4545454545454355</c:v>
                </c:pt>
                <c:pt idx="23">
                  <c:v>5.2173913043478324</c:v>
                </c:pt>
                <c:pt idx="24">
                  <c:v>5</c:v>
                </c:pt>
                <c:pt idx="25">
                  <c:v>4.7058823529411784</c:v>
                </c:pt>
                <c:pt idx="26">
                  <c:v>4.4444444444444464</c:v>
                </c:pt>
              </c:numCache>
            </c:numRef>
          </c:yVal>
        </c:ser>
        <c:axId val="114787456"/>
        <c:axId val="114788992"/>
      </c:scatterChart>
      <c:valAx>
        <c:axId val="114787456"/>
        <c:scaling>
          <c:logBase val="10"/>
          <c:orientation val="minMax"/>
          <c:max val="400"/>
          <c:min val="2"/>
        </c:scaling>
        <c:axPos val="b"/>
        <c:minorGridlines/>
        <c:numFmt formatCode="General" sourceLinked="1"/>
        <c:tickLblPos val="nextTo"/>
        <c:crossAx val="114788992"/>
        <c:crosses val="autoZero"/>
        <c:crossBetween val="midCat"/>
      </c:valAx>
      <c:valAx>
        <c:axId val="114788992"/>
        <c:scaling>
          <c:orientation val="minMax"/>
        </c:scaling>
        <c:axPos val="l"/>
        <c:majorGridlines/>
        <c:numFmt formatCode="General" sourceLinked="1"/>
        <c:tickLblPos val="nextTo"/>
        <c:crossAx val="114787456"/>
        <c:crosses val="autoZero"/>
        <c:crossBetween val="midCat"/>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b="0"/>
            </a:pPr>
            <a:r>
              <a:rPr lang="ru-RU" sz="1400" b="0" dirty="0"/>
              <a:t>г</a:t>
            </a:r>
            <a:r>
              <a:rPr lang="ru-RU" sz="1400" b="0" dirty="0" smtClean="0"/>
              <a:t>рафик</a:t>
            </a:r>
            <a:r>
              <a:rPr lang="ru-RU" sz="1400" b="0" baseline="0" dirty="0" smtClean="0"/>
              <a:t> </a:t>
            </a:r>
            <a:r>
              <a:rPr lang="ru-RU" sz="1400" b="0" baseline="0" dirty="0"/>
              <a:t>зависимости силы отталкивания между катушкой с переменным током и </a:t>
            </a:r>
            <a:r>
              <a:rPr lang="ru-RU" sz="1400" b="0" baseline="0" dirty="0" err="1"/>
              <a:t>неодимовым</a:t>
            </a:r>
            <a:r>
              <a:rPr lang="ru-RU" sz="1400" b="0" baseline="0" dirty="0"/>
              <a:t> магнитом от частоты тока</a:t>
            </a:r>
            <a:endParaRPr lang="ru-RU" sz="1400" b="0" dirty="0"/>
          </a:p>
        </c:rich>
      </c:tx>
    </c:title>
    <c:plotArea>
      <c:layout>
        <c:manualLayout>
          <c:layoutTarget val="inner"/>
          <c:xMode val="edge"/>
          <c:yMode val="edge"/>
          <c:x val="6.9206066423125781E-2"/>
          <c:y val="0.11508533847045914"/>
          <c:w val="0.90320868650070563"/>
          <c:h val="0.80108207709750034"/>
        </c:manualLayout>
      </c:layout>
      <c:scatterChart>
        <c:scatterStyle val="lineMarker"/>
        <c:ser>
          <c:idx val="0"/>
          <c:order val="0"/>
          <c:tx>
            <c:strRef>
              <c:f>Лист1!$V$1</c:f>
              <c:strCache>
                <c:ptCount val="1"/>
                <c:pt idx="0">
                  <c:v>частота тока Гц</c:v>
                </c:pt>
              </c:strCache>
            </c:strRef>
          </c:tx>
          <c:spPr>
            <a:ln w="28575">
              <a:noFill/>
            </a:ln>
          </c:spPr>
          <c:xVal>
            <c:numRef>
              <c:f>Лист1!$V$2:$V$69</c:f>
              <c:numCache>
                <c:formatCode>General</c:formatCode>
                <c:ptCount val="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60</c:v>
                </c:pt>
                <c:pt idx="51">
                  <c:v>70</c:v>
                </c:pt>
                <c:pt idx="52">
                  <c:v>80</c:v>
                </c:pt>
                <c:pt idx="53">
                  <c:v>90</c:v>
                </c:pt>
                <c:pt idx="54">
                  <c:v>100</c:v>
                </c:pt>
                <c:pt idx="55">
                  <c:v>110</c:v>
                </c:pt>
                <c:pt idx="56">
                  <c:v>120</c:v>
                </c:pt>
                <c:pt idx="57">
                  <c:v>130</c:v>
                </c:pt>
                <c:pt idx="58">
                  <c:v>140</c:v>
                </c:pt>
                <c:pt idx="59">
                  <c:v>150</c:v>
                </c:pt>
                <c:pt idx="60">
                  <c:v>160</c:v>
                </c:pt>
                <c:pt idx="61">
                  <c:v>170</c:v>
                </c:pt>
                <c:pt idx="62">
                  <c:v>180</c:v>
                </c:pt>
                <c:pt idx="63">
                  <c:v>190</c:v>
                </c:pt>
                <c:pt idx="64">
                  <c:v>200</c:v>
                </c:pt>
                <c:pt idx="65">
                  <c:v>250</c:v>
                </c:pt>
                <c:pt idx="66">
                  <c:v>300</c:v>
                </c:pt>
                <c:pt idx="67">
                  <c:v>350</c:v>
                </c:pt>
              </c:numCache>
            </c:numRef>
          </c:xVal>
          <c:yVal>
            <c:numRef>
              <c:f>Лист1!$U$2:$U$69</c:f>
              <c:numCache>
                <c:formatCode>General</c:formatCode>
                <c:ptCount val="68"/>
                <c:pt idx="0">
                  <c:v>100</c:v>
                </c:pt>
                <c:pt idx="1">
                  <c:v>100</c:v>
                </c:pt>
                <c:pt idx="2">
                  <c:v>71.428571428571388</c:v>
                </c:pt>
                <c:pt idx="3">
                  <c:v>52.631578947368418</c:v>
                </c:pt>
                <c:pt idx="4">
                  <c:v>40</c:v>
                </c:pt>
                <c:pt idx="5">
                  <c:v>34.482758620689651</c:v>
                </c:pt>
                <c:pt idx="6">
                  <c:v>31.25</c:v>
                </c:pt>
                <c:pt idx="7">
                  <c:v>26.315789473684209</c:v>
                </c:pt>
                <c:pt idx="8">
                  <c:v>24.390243902438989</c:v>
                </c:pt>
                <c:pt idx="9">
                  <c:v>23.255813953488371</c:v>
                </c:pt>
                <c:pt idx="10">
                  <c:v>21.141649048625563</c:v>
                </c:pt>
                <c:pt idx="11">
                  <c:v>19.37984496124033</c:v>
                </c:pt>
                <c:pt idx="12">
                  <c:v>17.889087656529512</c:v>
                </c:pt>
                <c:pt idx="13">
                  <c:v>16.61129568106313</c:v>
                </c:pt>
                <c:pt idx="14">
                  <c:v>15.503875968992247</c:v>
                </c:pt>
                <c:pt idx="15">
                  <c:v>14.534883720930218</c:v>
                </c:pt>
                <c:pt idx="16">
                  <c:v>14.534883720930218</c:v>
                </c:pt>
                <c:pt idx="17">
                  <c:v>13.679890560875515</c:v>
                </c:pt>
                <c:pt idx="18">
                  <c:v>12.239902080783351</c:v>
                </c:pt>
                <c:pt idx="19">
                  <c:v>11.627906976744185</c:v>
                </c:pt>
                <c:pt idx="20">
                  <c:v>11.07419712070875</c:v>
                </c:pt>
                <c:pt idx="21">
                  <c:v>10.570824524312897</c:v>
                </c:pt>
                <c:pt idx="22">
                  <c:v>10.570824524312897</c:v>
                </c:pt>
                <c:pt idx="23">
                  <c:v>9.6899224806201119</c:v>
                </c:pt>
                <c:pt idx="24">
                  <c:v>9.3023255813953494</c:v>
                </c:pt>
                <c:pt idx="25">
                  <c:v>8.9445438282647576</c:v>
                </c:pt>
                <c:pt idx="26">
                  <c:v>8.6132644272179171</c:v>
                </c:pt>
                <c:pt idx="27">
                  <c:v>8.3056478405315648</c:v>
                </c:pt>
                <c:pt idx="28">
                  <c:v>8.019246190858059</c:v>
                </c:pt>
                <c:pt idx="29">
                  <c:v>7.7519379844961334</c:v>
                </c:pt>
                <c:pt idx="30">
                  <c:v>7.5018754688672145</c:v>
                </c:pt>
                <c:pt idx="31">
                  <c:v>7.2674418604650537</c:v>
                </c:pt>
                <c:pt idx="32">
                  <c:v>6.8399452804377576</c:v>
                </c:pt>
                <c:pt idx="33">
                  <c:v>6.8399452804377576</c:v>
                </c:pt>
                <c:pt idx="34">
                  <c:v>6.644518272425147</c:v>
                </c:pt>
                <c:pt idx="35">
                  <c:v>6.644518272425147</c:v>
                </c:pt>
                <c:pt idx="36">
                  <c:v>6.2853551225644324</c:v>
                </c:pt>
                <c:pt idx="37">
                  <c:v>6.2853551225644324</c:v>
                </c:pt>
                <c:pt idx="38">
                  <c:v>5.8139534883720927</c:v>
                </c:pt>
                <c:pt idx="39">
                  <c:v>5.8139534883720927</c:v>
                </c:pt>
                <c:pt idx="40">
                  <c:v>5.6721497447532734</c:v>
                </c:pt>
                <c:pt idx="41">
                  <c:v>5.5370985603543774</c:v>
                </c:pt>
                <c:pt idx="42">
                  <c:v>5.2854122621564255</c:v>
                </c:pt>
                <c:pt idx="43">
                  <c:v>5.4083288263926494</c:v>
                </c:pt>
                <c:pt idx="44">
                  <c:v>5.0556117290192075</c:v>
                </c:pt>
                <c:pt idx="45">
                  <c:v>5.0556117290192075</c:v>
                </c:pt>
                <c:pt idx="46">
                  <c:v>5.0556117290192075</c:v>
                </c:pt>
                <c:pt idx="47">
                  <c:v>4.8449612403100755</c:v>
                </c:pt>
                <c:pt idx="48">
                  <c:v>4.8449612403100755</c:v>
                </c:pt>
                <c:pt idx="49">
                  <c:v>4.6511627906976933</c:v>
                </c:pt>
                <c:pt idx="50">
                  <c:v>3.5778175313059042</c:v>
                </c:pt>
                <c:pt idx="51">
                  <c:v>3.3222591362125953</c:v>
                </c:pt>
                <c:pt idx="52">
                  <c:v>3.1007751937984467</c:v>
                </c:pt>
                <c:pt idx="53">
                  <c:v>2.9069767441860472</c:v>
                </c:pt>
                <c:pt idx="54">
                  <c:v>2.5839793281654058</c:v>
                </c:pt>
                <c:pt idx="55">
                  <c:v>2.2148394241417377</c:v>
                </c:pt>
                <c:pt idx="56">
                  <c:v>2.0222446916076837</c:v>
                </c:pt>
                <c:pt idx="57">
                  <c:v>1.7889087656529516</c:v>
                </c:pt>
                <c:pt idx="58">
                  <c:v>1.6038492381716118</c:v>
                </c:pt>
                <c:pt idx="59">
                  <c:v>1.5003750937734435</c:v>
                </c:pt>
                <c:pt idx="60">
                  <c:v>1.3679890560875512</c:v>
                </c:pt>
                <c:pt idx="61">
                  <c:v>1.2570710245128851</c:v>
                </c:pt>
                <c:pt idx="62">
                  <c:v>1.1627906976743987</c:v>
                </c:pt>
                <c:pt idx="63">
                  <c:v>1.1074197120708738</c:v>
                </c:pt>
                <c:pt idx="64">
                  <c:v>1.0570824524312901</c:v>
                </c:pt>
                <c:pt idx="65">
                  <c:v>0.73536170603915862</c:v>
                </c:pt>
                <c:pt idx="66">
                  <c:v>0.60404711567502922</c:v>
                </c:pt>
                <c:pt idx="67">
                  <c:v>0.51252482542123057</c:v>
                </c:pt>
              </c:numCache>
            </c:numRef>
          </c:yVal>
        </c:ser>
        <c:axId val="114812032"/>
        <c:axId val="114813568"/>
      </c:scatterChart>
      <c:valAx>
        <c:axId val="114812032"/>
        <c:scaling>
          <c:logBase val="10"/>
          <c:orientation val="minMax"/>
          <c:min val="2"/>
        </c:scaling>
        <c:axPos val="b"/>
        <c:minorGridlines/>
        <c:numFmt formatCode="General" sourceLinked="1"/>
        <c:minorTickMark val="out"/>
        <c:tickLblPos val="nextTo"/>
        <c:crossAx val="114813568"/>
        <c:crosses val="autoZero"/>
        <c:crossBetween val="midCat"/>
      </c:valAx>
      <c:valAx>
        <c:axId val="114813568"/>
        <c:scaling>
          <c:orientation val="minMax"/>
        </c:scaling>
        <c:axPos val="l"/>
        <c:majorGridlines/>
        <c:numFmt formatCode="General" sourceLinked="1"/>
        <c:tickLblPos val="nextTo"/>
        <c:crossAx val="114812032"/>
        <c:crosses val="autoZero"/>
        <c:crossBetween val="midCat"/>
      </c:valAx>
    </c:plotArea>
    <c:plotVisOnly val="1"/>
  </c:chart>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23.04.2023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23.04.2023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23.04.2023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23.04.2023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23.04.2023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23.04.2023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23.04.2023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23.04.2023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8858280" cy="3714752"/>
          </a:xfrm>
        </p:spPr>
        <p:txBody>
          <a:bodyPr>
            <a:noAutofit/>
          </a:bodyPr>
          <a:lstStyle/>
          <a:p>
            <a:r>
              <a:rPr lang="ru-RU" sz="2400" b="1" dirty="0" smtClean="0"/>
              <a:t/>
            </a:r>
            <a:br>
              <a:rPr lang="ru-RU" sz="2400" b="1" dirty="0" smtClean="0"/>
            </a:br>
            <a:r>
              <a:rPr lang="ru-RU" sz="2400" b="1" dirty="0" smtClean="0"/>
              <a:t> Опыты по взаимодействию катушки с постоянным током и катушки с переменным током, катушки </a:t>
            </a:r>
            <a:r>
              <a:rPr lang="ru-RU" sz="2400" b="1" smtClean="0"/>
              <a:t>с </a:t>
            </a:r>
            <a:r>
              <a:rPr lang="ru-RU" sz="2400" b="1" smtClean="0"/>
              <a:t>переменным </a:t>
            </a:r>
            <a:r>
              <a:rPr lang="ru-RU" sz="2400" b="1" dirty="0" smtClean="0"/>
              <a:t>током и постоянным магнитом</a:t>
            </a:r>
            <a:r>
              <a:rPr lang="ru-RU" sz="3200" dirty="0" smtClean="0"/>
              <a:t/>
            </a:r>
            <a:br>
              <a:rPr lang="ru-RU" sz="3200" dirty="0" smtClean="0"/>
            </a:br>
            <a:endParaRPr lang="ru-RU" sz="3200" dirty="0"/>
          </a:p>
        </p:txBody>
      </p:sp>
      <p:sp>
        <p:nvSpPr>
          <p:cNvPr id="3" name="Подзаголовок 2"/>
          <p:cNvSpPr>
            <a:spLocks noGrp="1"/>
          </p:cNvSpPr>
          <p:nvPr>
            <p:ph type="subTitle" idx="1"/>
          </p:nvPr>
        </p:nvSpPr>
        <p:spPr>
          <a:xfrm>
            <a:off x="285720" y="3786190"/>
            <a:ext cx="8643998" cy="2643206"/>
          </a:xfrm>
        </p:spPr>
        <p:txBody>
          <a:bodyPr>
            <a:normAutofit fontScale="92500"/>
          </a:bodyPr>
          <a:lstStyle/>
          <a:p>
            <a:pPr algn="r"/>
            <a:endParaRPr lang="ru-RU" sz="2400" dirty="0" smtClean="0">
              <a:solidFill>
                <a:schemeClr val="tx1"/>
              </a:solidFill>
            </a:endParaRPr>
          </a:p>
          <a:p>
            <a:pPr algn="r"/>
            <a:r>
              <a:rPr lang="ru-RU" sz="2400" dirty="0" smtClean="0">
                <a:solidFill>
                  <a:schemeClr val="tx1"/>
                </a:solidFill>
              </a:rPr>
              <a:t>      </a:t>
            </a:r>
          </a:p>
          <a:p>
            <a:r>
              <a:rPr lang="ru-RU" sz="2400" dirty="0" err="1" smtClean="0">
                <a:solidFill>
                  <a:schemeClr val="tx1"/>
                </a:solidFill>
              </a:rPr>
              <a:t>Кастюкевич</a:t>
            </a:r>
            <a:r>
              <a:rPr lang="ru-RU" sz="2400" dirty="0" smtClean="0">
                <a:solidFill>
                  <a:schemeClr val="tx1"/>
                </a:solidFill>
              </a:rPr>
              <a:t> Сергей Михайлович, учитель физики </a:t>
            </a:r>
          </a:p>
          <a:p>
            <a:r>
              <a:rPr lang="ru-RU" sz="2400" dirty="0" smtClean="0">
                <a:solidFill>
                  <a:schemeClr val="tx1"/>
                </a:solidFill>
              </a:rPr>
              <a:t>МОУ Васильковская ООШ Ростовский район Ярославская область</a:t>
            </a:r>
          </a:p>
          <a:p>
            <a:pPr algn="r"/>
            <a:endParaRPr lang="ru-RU" sz="2400" dirty="0" smtClean="0">
              <a:solidFill>
                <a:schemeClr val="tx1"/>
              </a:solidFill>
            </a:endParaRPr>
          </a:p>
          <a:p>
            <a:r>
              <a:rPr lang="ru-RU" sz="2400" dirty="0" smtClean="0">
                <a:solidFill>
                  <a:schemeClr val="tx1"/>
                </a:solidFill>
              </a:rPr>
              <a:t>2023 г.</a:t>
            </a:r>
            <a:endParaRPr lang="ru-RU" sz="24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18 марта\Совмещенные графики 13 марта.jpg"/>
          <p:cNvPicPr>
            <a:picLocks noChangeAspect="1" noChangeArrowheads="1"/>
          </p:cNvPicPr>
          <p:nvPr/>
        </p:nvPicPr>
        <p:blipFill>
          <a:blip r:embed="rId2"/>
          <a:srcRect/>
          <a:stretch>
            <a:fillRect/>
          </a:stretch>
        </p:blipFill>
        <p:spPr bwMode="auto">
          <a:xfrm>
            <a:off x="3284027" y="0"/>
            <a:ext cx="5859973" cy="6858000"/>
          </a:xfrm>
          <a:prstGeom prst="rect">
            <a:avLst/>
          </a:prstGeom>
          <a:noFill/>
        </p:spPr>
      </p:pic>
      <p:sp>
        <p:nvSpPr>
          <p:cNvPr id="3" name="TextBox 2"/>
          <p:cNvSpPr txBox="1"/>
          <p:nvPr/>
        </p:nvSpPr>
        <p:spPr>
          <a:xfrm>
            <a:off x="142844" y="2928934"/>
            <a:ext cx="3000396" cy="369332"/>
          </a:xfrm>
          <a:prstGeom prst="rect">
            <a:avLst/>
          </a:prstGeom>
          <a:noFill/>
        </p:spPr>
        <p:txBody>
          <a:bodyPr wrap="square" rtlCol="0">
            <a:spAutoFit/>
          </a:bodyPr>
          <a:lstStyle/>
          <a:p>
            <a:r>
              <a:rPr lang="ru-RU" dirty="0" smtClean="0"/>
              <a:t>Совмещенные графики:</a:t>
            </a: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357158" y="0"/>
            <a:ext cx="8501122"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Аппроксимация функции зависимости силы отталкивания между магнитом и катушкой с переменным током от частоты тока на основании измерений - наиболее близкая функция гиперболическая регрессия (коэффициент корреляции 0,9986) и степенная регрессия (коэффициент корреляции 0,9899). Функция зависимости получается </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 </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k</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ν</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На частоте 1 Гц, на основании полученной зависимости, коэффициент отношения силы отталкивания между магнитом и катушкой с переменным током по отношению к силе отталкивания между магнитом и катушкой с постоянным током, при одинаковых действующих значениях силы тока </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k</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0,22,  и зависимость принимает вид </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 </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0,22/</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ν</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Прямоугольник 7"/>
          <p:cNvSpPr/>
          <p:nvPr/>
        </p:nvSpPr>
        <p:spPr>
          <a:xfrm>
            <a:off x="357158" y="2143116"/>
            <a:ext cx="8358246" cy="1569660"/>
          </a:xfrm>
          <a:prstGeom prst="rect">
            <a:avLst/>
          </a:prstGeom>
        </p:spPr>
        <p:txBody>
          <a:bodyPr wrap="square">
            <a:spAutoFit/>
          </a:bodyPr>
          <a:lstStyle/>
          <a:p>
            <a:r>
              <a:rPr lang="ru-RU" sz="1600" dirty="0" smtClean="0">
                <a:latin typeface="Times New Roman" pitchFamily="18" charset="0"/>
                <a:cs typeface="Times New Roman" pitchFamily="18" charset="0"/>
              </a:rPr>
              <a:t>Из приведенного исследования следует, что сила взаимодействия между катушкой с постоянным током и катушкой с переменным током на частотах больше 2 Гц определяется как  </a:t>
            </a:r>
            <a:r>
              <a:rPr lang="en-US" sz="1600" dirty="0" smtClean="0">
                <a:latin typeface="Times New Roman" pitchFamily="18" charset="0"/>
                <a:cs typeface="Times New Roman" pitchFamily="18" charset="0"/>
              </a:rPr>
              <a:t>F</a:t>
            </a:r>
            <a:r>
              <a:rPr lang="ru-RU" sz="1600" dirty="0" smtClean="0">
                <a:latin typeface="Times New Roman" pitchFamily="18" charset="0"/>
                <a:cs typeface="Times New Roman" pitchFamily="18" charset="0"/>
              </a:rPr>
              <a:t> ~ </a:t>
            </a:r>
            <a:r>
              <a:rPr lang="en-US" sz="1600" dirty="0" err="1" smtClean="0">
                <a:latin typeface="Times New Roman" pitchFamily="18" charset="0"/>
                <a:cs typeface="Times New Roman" pitchFamily="18" charset="0"/>
              </a:rPr>
              <a:t>i</a:t>
            </a:r>
            <a:r>
              <a:rPr lang="ru-RU" sz="1600" baseline="-25000" dirty="0" smtClean="0">
                <a:latin typeface="Times New Roman" pitchFamily="18" charset="0"/>
                <a:cs typeface="Times New Roman" pitchFamily="18" charset="0"/>
              </a:rPr>
              <a:t>1</a:t>
            </a:r>
            <a:r>
              <a:rPr lang="ru-RU" sz="1600" dirty="0" smtClean="0">
                <a:latin typeface="Times New Roman" pitchFamily="18" charset="0"/>
                <a:cs typeface="Times New Roman" pitchFamily="18" charset="0"/>
              </a:rPr>
              <a:t>*</a:t>
            </a:r>
            <a:r>
              <a:rPr lang="en-US" sz="1600" dirty="0" err="1" smtClean="0">
                <a:latin typeface="Times New Roman" pitchFamily="18" charset="0"/>
                <a:cs typeface="Times New Roman" pitchFamily="18" charset="0"/>
              </a:rPr>
              <a:t>i</a:t>
            </a:r>
            <a:r>
              <a:rPr lang="ru-RU" sz="1600" baseline="-25000" dirty="0" smtClean="0">
                <a:latin typeface="Times New Roman" pitchFamily="18" charset="0"/>
                <a:cs typeface="Times New Roman" pitchFamily="18" charset="0"/>
              </a:rPr>
              <a:t>2</a:t>
            </a:r>
            <a:r>
              <a:rPr lang="ru-RU" sz="1600" dirty="0" smtClean="0">
                <a:latin typeface="Times New Roman" pitchFamily="18" charset="0"/>
                <a:cs typeface="Times New Roman" pitchFamily="18" charset="0"/>
              </a:rPr>
              <a:t>*(</a:t>
            </a:r>
            <a:r>
              <a:rPr lang="en-US" sz="1600" dirty="0" smtClean="0">
                <a:latin typeface="Times New Roman" pitchFamily="18" charset="0"/>
                <a:cs typeface="Times New Roman" pitchFamily="18" charset="0"/>
              </a:rPr>
              <a:t>sin</a:t>
            </a:r>
            <a:r>
              <a:rPr lang="ru-RU" sz="1600" dirty="0" smtClean="0">
                <a:latin typeface="Times New Roman" pitchFamily="18" charset="0"/>
                <a:cs typeface="Times New Roman" pitchFamily="18" charset="0"/>
              </a:rPr>
              <a:t>(</a:t>
            </a:r>
            <a:r>
              <a:rPr lang="en-US" sz="1600" dirty="0" err="1" smtClean="0">
                <a:latin typeface="Times New Roman" pitchFamily="18" charset="0"/>
                <a:cs typeface="Times New Roman" pitchFamily="18" charset="0"/>
              </a:rPr>
              <a:t>ωt</a:t>
            </a:r>
            <a:r>
              <a:rPr lang="ru-RU" sz="1600" dirty="0" smtClean="0">
                <a:latin typeface="Times New Roman" pitchFamily="18" charset="0"/>
                <a:cs typeface="Times New Roman" pitchFamily="18" charset="0"/>
              </a:rPr>
              <a:t>) + </a:t>
            </a:r>
            <a:r>
              <a:rPr lang="en-US" sz="1600" dirty="0" smtClean="0">
                <a:latin typeface="Times New Roman" pitchFamily="18" charset="0"/>
                <a:cs typeface="Times New Roman" pitchFamily="18" charset="0"/>
              </a:rPr>
              <a:t>k</a:t>
            </a:r>
            <a:r>
              <a:rPr lang="ru-RU" sz="1600" dirty="0" smtClean="0">
                <a:latin typeface="Times New Roman" pitchFamily="18" charset="0"/>
                <a:cs typeface="Times New Roman" pitchFamily="18" charset="0"/>
              </a:rPr>
              <a:t>/</a:t>
            </a:r>
            <a:r>
              <a:rPr lang="en-US" sz="1600" dirty="0" smtClean="0">
                <a:latin typeface="Times New Roman" pitchFamily="18" charset="0"/>
                <a:cs typeface="Times New Roman" pitchFamily="18" charset="0"/>
              </a:rPr>
              <a:t>ν</a:t>
            </a:r>
            <a:r>
              <a:rPr lang="ru-RU" sz="1600" dirty="0" smtClean="0">
                <a:latin typeface="Times New Roman" pitchFamily="18" charset="0"/>
                <a:cs typeface="Times New Roman" pitchFamily="18" charset="0"/>
              </a:rPr>
              <a:t> ), на частотах меньше 2 Гц сила взаимодействия экспериментально не определена. Проводились опыты по взаимодействию прямолинейных проводников, один из которых с постоянным током, другой с переменным током. Зависимость </a:t>
            </a:r>
            <a:r>
              <a:rPr lang="en-US" sz="1600" dirty="0" smtClean="0">
                <a:latin typeface="Times New Roman" pitchFamily="18" charset="0"/>
                <a:cs typeface="Times New Roman" pitchFamily="18" charset="0"/>
              </a:rPr>
              <a:t>F</a:t>
            </a:r>
            <a:r>
              <a:rPr lang="ru-RU" sz="1600" dirty="0" smtClean="0">
                <a:latin typeface="Times New Roman" pitchFamily="18" charset="0"/>
                <a:cs typeface="Times New Roman" pitchFamily="18" charset="0"/>
              </a:rPr>
              <a:t> ~ </a:t>
            </a:r>
            <a:r>
              <a:rPr lang="en-US" sz="1600" dirty="0" err="1" smtClean="0">
                <a:latin typeface="Times New Roman" pitchFamily="18" charset="0"/>
                <a:cs typeface="Times New Roman" pitchFamily="18" charset="0"/>
              </a:rPr>
              <a:t>i</a:t>
            </a:r>
            <a:r>
              <a:rPr lang="ru-RU" sz="1600" baseline="-25000" dirty="0" smtClean="0">
                <a:latin typeface="Times New Roman" pitchFamily="18" charset="0"/>
                <a:cs typeface="Times New Roman" pitchFamily="18" charset="0"/>
              </a:rPr>
              <a:t>1</a:t>
            </a:r>
            <a:r>
              <a:rPr lang="ru-RU" sz="1600" dirty="0" smtClean="0">
                <a:latin typeface="Times New Roman" pitchFamily="18" charset="0"/>
                <a:cs typeface="Times New Roman" pitchFamily="18" charset="0"/>
              </a:rPr>
              <a:t>*</a:t>
            </a:r>
            <a:r>
              <a:rPr lang="en-US" sz="1600" dirty="0" err="1" smtClean="0">
                <a:latin typeface="Times New Roman" pitchFamily="18" charset="0"/>
                <a:cs typeface="Times New Roman" pitchFamily="18" charset="0"/>
              </a:rPr>
              <a:t>i</a:t>
            </a:r>
            <a:r>
              <a:rPr lang="ru-RU" sz="1600" baseline="-25000" dirty="0" smtClean="0">
                <a:latin typeface="Times New Roman" pitchFamily="18" charset="0"/>
                <a:cs typeface="Times New Roman" pitchFamily="18" charset="0"/>
              </a:rPr>
              <a:t>2</a:t>
            </a:r>
            <a:r>
              <a:rPr lang="ru-RU" sz="1600" dirty="0" smtClean="0">
                <a:latin typeface="Times New Roman" pitchFamily="18" charset="0"/>
                <a:cs typeface="Times New Roman" pitchFamily="18" charset="0"/>
              </a:rPr>
              <a:t>*(</a:t>
            </a:r>
            <a:r>
              <a:rPr lang="en-US" sz="1600" dirty="0" smtClean="0">
                <a:latin typeface="Times New Roman" pitchFamily="18" charset="0"/>
                <a:cs typeface="Times New Roman" pitchFamily="18" charset="0"/>
              </a:rPr>
              <a:t>sin</a:t>
            </a:r>
            <a:r>
              <a:rPr lang="ru-RU" sz="1600" dirty="0" smtClean="0">
                <a:latin typeface="Times New Roman" pitchFamily="18" charset="0"/>
                <a:cs typeface="Times New Roman" pitchFamily="18" charset="0"/>
              </a:rPr>
              <a:t>(</a:t>
            </a:r>
            <a:r>
              <a:rPr lang="en-US" sz="1600" dirty="0" err="1" smtClean="0">
                <a:latin typeface="Times New Roman" pitchFamily="18" charset="0"/>
                <a:cs typeface="Times New Roman" pitchFamily="18" charset="0"/>
              </a:rPr>
              <a:t>ωt</a:t>
            </a:r>
            <a:r>
              <a:rPr lang="ru-RU" sz="1600" dirty="0" smtClean="0">
                <a:latin typeface="Times New Roman" pitchFamily="18" charset="0"/>
                <a:cs typeface="Times New Roman" pitchFamily="18" charset="0"/>
              </a:rPr>
              <a:t>) + </a:t>
            </a:r>
            <a:r>
              <a:rPr lang="en-US" sz="1600" dirty="0" smtClean="0">
                <a:latin typeface="Times New Roman" pitchFamily="18" charset="0"/>
                <a:cs typeface="Times New Roman" pitchFamily="18" charset="0"/>
              </a:rPr>
              <a:t>k</a:t>
            </a:r>
            <a:r>
              <a:rPr lang="ru-RU" sz="1600" dirty="0" smtClean="0">
                <a:latin typeface="Times New Roman" pitchFamily="18" charset="0"/>
                <a:cs typeface="Times New Roman" pitchFamily="18" charset="0"/>
              </a:rPr>
              <a:t>/</a:t>
            </a:r>
            <a:r>
              <a:rPr lang="en-US" sz="1600" dirty="0" smtClean="0">
                <a:latin typeface="Times New Roman" pitchFamily="18" charset="0"/>
                <a:cs typeface="Times New Roman" pitchFamily="18" charset="0"/>
              </a:rPr>
              <a:t>ν</a:t>
            </a:r>
            <a:r>
              <a:rPr lang="ru-RU" sz="1600" dirty="0" smtClean="0">
                <a:latin typeface="Times New Roman" pitchFamily="18" charset="0"/>
                <a:cs typeface="Times New Roman" pitchFamily="18" charset="0"/>
              </a:rPr>
              <a:t> ) выполнялась и для этих видов проводников</a:t>
            </a:r>
            <a:endParaRPr lang="ru-RU" sz="1600" dirty="0">
              <a:latin typeface="Times New Roman" pitchFamily="18" charset="0"/>
              <a:cs typeface="Times New Roman" pitchFamily="18" charset="0"/>
            </a:endParaRPr>
          </a:p>
        </p:txBody>
      </p:sp>
      <p:sp>
        <p:nvSpPr>
          <p:cNvPr id="9" name="Прямоугольник 8"/>
          <p:cNvSpPr/>
          <p:nvPr/>
        </p:nvSpPr>
        <p:spPr>
          <a:xfrm>
            <a:off x="357158" y="3857628"/>
            <a:ext cx="8286808" cy="1077218"/>
          </a:xfrm>
          <a:prstGeom prst="rect">
            <a:avLst/>
          </a:prstGeom>
        </p:spPr>
        <p:txBody>
          <a:bodyPr wrap="square">
            <a:spAutoFit/>
          </a:bodyPr>
          <a:lstStyle/>
          <a:p>
            <a:r>
              <a:rPr lang="ru-RU" sz="1600" dirty="0" smtClean="0">
                <a:latin typeface="Times New Roman" pitchFamily="18" charset="0"/>
                <a:cs typeface="Times New Roman" pitchFamily="18" charset="0"/>
              </a:rPr>
              <a:t>Что является причиной возникающей силы отталкивания? Может причина в колебаниях подвешенной катушки с постоянным током или подвешенного магнита относительно неподвижной катушки с переменным током?  Это предположение проверялось в опытах, оно неверно.</a:t>
            </a:r>
            <a:endParaRPr lang="ru-RU"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18 марта\формула 15 марта.jpg"/>
          <p:cNvPicPr>
            <a:picLocks noChangeAspect="1" noChangeArrowheads="1"/>
          </p:cNvPicPr>
          <p:nvPr/>
        </p:nvPicPr>
        <p:blipFill>
          <a:blip r:embed="rId2" cstate="print"/>
          <a:srcRect/>
          <a:stretch>
            <a:fillRect/>
          </a:stretch>
        </p:blipFill>
        <p:spPr bwMode="auto">
          <a:xfrm>
            <a:off x="-249238" y="-123825"/>
            <a:ext cx="9644063" cy="710723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214282" y="214290"/>
            <a:ext cx="8572560" cy="16619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И еще: на частоте 50 Гц при одинаковой силе тока отклонение от положения равновесия для магнита максимальное (по совмещенной ниже фотографии),  алюминиевого бруска меньше, еще меньше замкнутого контура катушки из медной проволоки (в последних случаях взаимодействие вследствие возникновения индукционного тока в алюминиевом бруске и замкнутой катушке).  </a:t>
            </a:r>
            <a:r>
              <a:rPr lang="ru-RU" sz="1400" dirty="0" smtClean="0">
                <a:latin typeface="Times New Roman" pitchFamily="18" charset="0"/>
                <a:ea typeface="Times New Roman" pitchFamily="18" charset="0"/>
                <a:cs typeface="Times New Roman" pitchFamily="18" charset="0"/>
              </a:rPr>
              <a:t>На меньших частотах ЭДС меньше и сила отталкивания алюминиевого бруска и  замкнутого контура катушки из медной проволоки  тоже меньше, магнит в опытах отклоняется тем больше, чем меньше частота тока (при одинаковой силе тока по величине).</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3" name="Рисунок 1" descr="Три случая"/>
          <p:cNvPicPr>
            <a:picLocks noChangeAspect="1" noChangeArrowheads="1"/>
          </p:cNvPicPr>
          <p:nvPr/>
        </p:nvPicPr>
        <p:blipFill>
          <a:blip r:embed="rId2" cstate="print"/>
          <a:srcRect/>
          <a:stretch>
            <a:fillRect/>
          </a:stretch>
        </p:blipFill>
        <p:spPr bwMode="auto">
          <a:xfrm>
            <a:off x="214282" y="2000240"/>
            <a:ext cx="3933825" cy="2600325"/>
          </a:xfrm>
          <a:prstGeom prst="rect">
            <a:avLst/>
          </a:prstGeom>
          <a:noFill/>
        </p:spPr>
      </p:pic>
      <p:sp>
        <p:nvSpPr>
          <p:cNvPr id="3075" name="Rectangle 3"/>
          <p:cNvSpPr>
            <a:spLocks noChangeArrowheads="1"/>
          </p:cNvSpPr>
          <p:nvPr/>
        </p:nvSpPr>
        <p:spPr bwMode="auto">
          <a:xfrm>
            <a:off x="0" y="3057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8" name="Рисунок 7" descr="C:\Диск Д\Кастюкевич\18 марта\Три случая поворота.jpg"/>
          <p:cNvPicPr/>
          <p:nvPr/>
        </p:nvPicPr>
        <p:blipFill>
          <a:blip r:embed="rId3" cstate="print"/>
          <a:srcRect/>
          <a:stretch>
            <a:fillRect/>
          </a:stretch>
        </p:blipFill>
        <p:spPr bwMode="auto">
          <a:xfrm>
            <a:off x="4286248" y="2000240"/>
            <a:ext cx="4357718" cy="2571768"/>
          </a:xfrm>
          <a:prstGeom prst="rect">
            <a:avLst/>
          </a:prstGeom>
          <a:noFill/>
          <a:ln w="9525">
            <a:noFill/>
            <a:miter lim="800000"/>
            <a:headEnd/>
            <a:tailEnd/>
          </a:ln>
        </p:spPr>
      </p:pic>
      <p:sp>
        <p:nvSpPr>
          <p:cNvPr id="3076" name="Rectangle 4"/>
          <p:cNvSpPr>
            <a:spLocks noChangeArrowheads="1"/>
          </p:cNvSpPr>
          <p:nvPr/>
        </p:nvSpPr>
        <p:spPr bwMode="auto">
          <a:xfrm>
            <a:off x="285720" y="4786322"/>
            <a:ext cx="835824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Сила отталкивания между магнитом и катушкой с переменным током не зависит от угла поворота вектора магнитной индукции магнита относительно оси катушки с переменным током (совмещенная фотография ниже, отклонение от положения равновесия одинаково, во всех случаях фотографии сила тока и частота одинаковы).</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428596" y="642918"/>
            <a:ext cx="7929618"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 еще: в опытах с использованием другого генератора наблюдался пик графика на частотах 0,6-0,8 Гц. Пик получался неровный, может это связано с моим оборудованием.  Опыты проводились до 0,5 Гц. На частоте менее 0,5 Гц опыты не проводились. Время начала опытов 16 апреля 2019 года, в этот день я получил патент на полезную модель </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RU</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188542 </a:t>
            </a:r>
            <a:r>
              <a:rPr kumimoji="0" lang="ru-RU" sz="16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Модель магнитного листка Ампера</a:t>
            </a:r>
            <a:r>
              <a:rPr kumimoji="0" lang="ru-RU" sz="16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Первые опыты проводились по взаимодействию неподвижного и вращающегося магнитов, у второго магнита  ось вращения вектора магнитной индукции перпендикулярна вектору магнитной индукции неподвижного магнита.  Сила отталкивания между магнитами сразу была заметна, на меньших частотах вращения сила отталкивания была больше, чем на больших частотах.</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3857620" y="357166"/>
            <a:ext cx="1010854" cy="369332"/>
          </a:xfrm>
          <a:prstGeom prst="rect">
            <a:avLst/>
          </a:prstGeom>
        </p:spPr>
        <p:txBody>
          <a:bodyPr wrap="none">
            <a:spAutoFit/>
          </a:bodyPr>
          <a:lstStyle/>
          <a:p>
            <a:r>
              <a:rPr lang="ru-RU" b="1" dirty="0" smtClean="0"/>
              <a:t>Выводы</a:t>
            </a:r>
            <a:endParaRPr lang="ru-RU" dirty="0"/>
          </a:p>
        </p:txBody>
      </p:sp>
      <p:sp>
        <p:nvSpPr>
          <p:cNvPr id="4" name="Прямоугольник 3"/>
          <p:cNvSpPr/>
          <p:nvPr/>
        </p:nvSpPr>
        <p:spPr>
          <a:xfrm>
            <a:off x="642910" y="785794"/>
            <a:ext cx="7929618" cy="1323439"/>
          </a:xfrm>
          <a:prstGeom prst="rect">
            <a:avLst/>
          </a:prstGeom>
        </p:spPr>
        <p:txBody>
          <a:bodyPr wrap="square">
            <a:spAutoFit/>
          </a:bodyPr>
          <a:lstStyle/>
          <a:p>
            <a:r>
              <a:rPr lang="ru-RU" sz="1600" dirty="0" smtClean="0"/>
              <a:t> Кроме взаимодействия проводников с постоянным током, при котором при одинаковом направлении тока в обоих проводниках, они притягиваются, при противоположном направлении тока в проводниках проводники отталкиваются,</a:t>
            </a:r>
          </a:p>
          <a:p>
            <a:r>
              <a:rPr lang="ru-RU" sz="1600" dirty="0" smtClean="0"/>
              <a:t> между проводником с постоянным током и проводником с переменным током действует сила отталкивания по зависимости: </a:t>
            </a:r>
            <a:r>
              <a:rPr lang="en-US" sz="1600" dirty="0" smtClean="0">
                <a:latin typeface="Times New Roman" pitchFamily="18" charset="0"/>
                <a:cs typeface="Times New Roman" pitchFamily="18" charset="0"/>
              </a:rPr>
              <a:t>F</a:t>
            </a:r>
            <a:r>
              <a:rPr lang="ru-RU" sz="1600" dirty="0" smtClean="0">
                <a:latin typeface="Times New Roman" pitchFamily="18" charset="0"/>
                <a:cs typeface="Times New Roman" pitchFamily="18" charset="0"/>
              </a:rPr>
              <a:t> ~ </a:t>
            </a:r>
            <a:r>
              <a:rPr lang="en-US" sz="1600" dirty="0" err="1" smtClean="0">
                <a:latin typeface="Times New Roman" pitchFamily="18" charset="0"/>
                <a:cs typeface="Times New Roman" pitchFamily="18" charset="0"/>
              </a:rPr>
              <a:t>i</a:t>
            </a:r>
            <a:r>
              <a:rPr lang="ru-RU" sz="1600" baseline="-25000" dirty="0" smtClean="0">
                <a:latin typeface="Times New Roman" pitchFamily="18" charset="0"/>
                <a:cs typeface="Times New Roman" pitchFamily="18" charset="0"/>
              </a:rPr>
              <a:t>1</a:t>
            </a:r>
            <a:r>
              <a:rPr lang="ru-RU" sz="1600" dirty="0" smtClean="0">
                <a:latin typeface="Times New Roman" pitchFamily="18" charset="0"/>
                <a:cs typeface="Times New Roman" pitchFamily="18" charset="0"/>
              </a:rPr>
              <a:t>*</a:t>
            </a:r>
            <a:r>
              <a:rPr lang="en-US" sz="1600" dirty="0" err="1" smtClean="0">
                <a:latin typeface="Times New Roman" pitchFamily="18" charset="0"/>
                <a:cs typeface="Times New Roman" pitchFamily="18" charset="0"/>
              </a:rPr>
              <a:t>i</a:t>
            </a:r>
            <a:r>
              <a:rPr lang="ru-RU" sz="1600" baseline="-25000" dirty="0" smtClean="0">
                <a:latin typeface="Times New Roman" pitchFamily="18" charset="0"/>
                <a:cs typeface="Times New Roman" pitchFamily="18" charset="0"/>
              </a:rPr>
              <a:t>2</a:t>
            </a:r>
            <a:r>
              <a:rPr lang="ru-RU" sz="1600" dirty="0" smtClean="0">
                <a:latin typeface="Times New Roman" pitchFamily="18" charset="0"/>
                <a:cs typeface="Times New Roman" pitchFamily="18" charset="0"/>
              </a:rPr>
              <a:t>*(</a:t>
            </a:r>
            <a:r>
              <a:rPr lang="en-US" sz="1600" dirty="0" smtClean="0">
                <a:latin typeface="Times New Roman" pitchFamily="18" charset="0"/>
                <a:cs typeface="Times New Roman" pitchFamily="18" charset="0"/>
              </a:rPr>
              <a:t>sin</a:t>
            </a:r>
            <a:r>
              <a:rPr lang="ru-RU" sz="1600" dirty="0" smtClean="0">
                <a:latin typeface="Times New Roman" pitchFamily="18" charset="0"/>
                <a:cs typeface="Times New Roman" pitchFamily="18" charset="0"/>
              </a:rPr>
              <a:t>(</a:t>
            </a:r>
            <a:r>
              <a:rPr lang="en-US" sz="1600" dirty="0" err="1" smtClean="0">
                <a:latin typeface="Times New Roman" pitchFamily="18" charset="0"/>
                <a:cs typeface="Times New Roman" pitchFamily="18" charset="0"/>
              </a:rPr>
              <a:t>ωt</a:t>
            </a:r>
            <a:r>
              <a:rPr lang="ru-RU" sz="1600" dirty="0" smtClean="0">
                <a:latin typeface="Times New Roman" pitchFamily="18" charset="0"/>
                <a:cs typeface="Times New Roman" pitchFamily="18" charset="0"/>
              </a:rPr>
              <a:t>) + </a:t>
            </a:r>
            <a:r>
              <a:rPr lang="en-US" sz="1600" dirty="0" smtClean="0">
                <a:latin typeface="Times New Roman" pitchFamily="18" charset="0"/>
                <a:cs typeface="Times New Roman" pitchFamily="18" charset="0"/>
              </a:rPr>
              <a:t>k</a:t>
            </a:r>
            <a:r>
              <a:rPr lang="ru-RU" sz="1600" dirty="0" smtClean="0">
                <a:latin typeface="Times New Roman" pitchFamily="18" charset="0"/>
                <a:cs typeface="Times New Roman" pitchFamily="18" charset="0"/>
              </a:rPr>
              <a:t>/</a:t>
            </a:r>
            <a:r>
              <a:rPr lang="en-US" sz="1600" dirty="0" smtClean="0">
                <a:latin typeface="Times New Roman" pitchFamily="18" charset="0"/>
                <a:cs typeface="Times New Roman" pitchFamily="18" charset="0"/>
              </a:rPr>
              <a:t>ν</a:t>
            </a:r>
            <a:r>
              <a:rPr lang="ru-RU" sz="1600" dirty="0" smtClean="0">
                <a:latin typeface="Times New Roman" pitchFamily="18" charset="0"/>
                <a:cs typeface="Times New Roman" pitchFamily="18" charset="0"/>
              </a:rPr>
              <a:t> )</a:t>
            </a:r>
            <a:r>
              <a:rPr lang="ru-RU" sz="1600" dirty="0" smtClean="0"/>
              <a:t>. </a:t>
            </a:r>
            <a:endParaRPr lang="ru-RU" sz="1600" dirty="0"/>
          </a:p>
        </p:txBody>
      </p:sp>
      <p:pic>
        <p:nvPicPr>
          <p:cNvPr id="1026" name="Picture 2" descr="E:\18 марта\Выводы.jpg"/>
          <p:cNvPicPr>
            <a:picLocks noChangeAspect="1" noChangeArrowheads="1"/>
          </p:cNvPicPr>
          <p:nvPr/>
        </p:nvPicPr>
        <p:blipFill>
          <a:blip r:embed="rId2"/>
          <a:srcRect/>
          <a:stretch>
            <a:fillRect/>
          </a:stretch>
        </p:blipFill>
        <p:spPr bwMode="auto">
          <a:xfrm>
            <a:off x="714348" y="2357430"/>
            <a:ext cx="7705725" cy="348615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428604"/>
            <a:ext cx="8372476" cy="2357454"/>
          </a:xfrm>
        </p:spPr>
        <p:txBody>
          <a:bodyPr wrap="square" anchor="t">
            <a:normAutofit/>
          </a:bodyPr>
          <a:lstStyle/>
          <a:p>
            <a:pPr algn="just">
              <a:buNone/>
            </a:pPr>
            <a:r>
              <a:rPr lang="ru-RU" sz="2000" dirty="0" smtClean="0"/>
              <a:t>        </a:t>
            </a:r>
            <a:r>
              <a:rPr lang="ru-RU" sz="1600" dirty="0" smtClean="0"/>
              <a:t>Известно взаимодействие двух параллельно расположенных проводников с постоянным током: при одинаковом направлении тока в обоих проводниках, они притягиваются, при противоположном направлении тока в проводниках проводники отталкиваются. Цель исследования – взаимодействие проводника с постоянным током и проводника с переменным током на  примере взаимодействия  катушки с постоянным током и катушки с переменным током, и взаимодействие постоянного магнита и катушки с переменным током.</a:t>
            </a:r>
          </a:p>
          <a:p>
            <a:pPr algn="just">
              <a:buNone/>
            </a:pPr>
            <a:endParaRPr lang="ru-RU" sz="2000" dirty="0"/>
          </a:p>
        </p:txBody>
      </p:sp>
      <p:pic>
        <p:nvPicPr>
          <p:cNvPr id="1026" name="Picture 2" descr="E:\18 марта\Рисунок 1.jpg"/>
          <p:cNvPicPr>
            <a:picLocks noChangeAspect="1" noChangeArrowheads="1"/>
          </p:cNvPicPr>
          <p:nvPr/>
        </p:nvPicPr>
        <p:blipFill>
          <a:blip r:embed="rId2" cstate="print"/>
          <a:srcRect/>
          <a:stretch>
            <a:fillRect/>
          </a:stretch>
        </p:blipFill>
        <p:spPr bwMode="auto">
          <a:xfrm>
            <a:off x="785786" y="2571744"/>
            <a:ext cx="7562850" cy="311467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200" b="1" dirty="0" smtClean="0"/>
              <a:t>1. 1 Взаимодействие катушки с переменным током и катушки с постоянным током.</a:t>
            </a:r>
            <a:r>
              <a:rPr lang="ru-RU" dirty="0" smtClean="0"/>
              <a:t/>
            </a:r>
            <a:br>
              <a:rPr lang="ru-RU" dirty="0" smtClean="0"/>
            </a:br>
            <a:endParaRPr lang="ru-RU" dirty="0"/>
          </a:p>
        </p:txBody>
      </p:sp>
      <p:sp>
        <p:nvSpPr>
          <p:cNvPr id="4" name="Содержимое 3"/>
          <p:cNvSpPr>
            <a:spLocks noGrp="1"/>
          </p:cNvSpPr>
          <p:nvPr>
            <p:ph sz="half" idx="2"/>
          </p:nvPr>
        </p:nvSpPr>
        <p:spPr>
          <a:xfrm>
            <a:off x="0" y="1000108"/>
            <a:ext cx="9144000" cy="2643206"/>
          </a:xfrm>
        </p:spPr>
        <p:txBody>
          <a:bodyPr>
            <a:normAutofit/>
          </a:bodyPr>
          <a:lstStyle/>
          <a:p>
            <a:pPr>
              <a:buNone/>
            </a:pPr>
            <a:r>
              <a:rPr lang="ru-RU" sz="2000" dirty="0" smtClean="0"/>
              <a:t>        </a:t>
            </a:r>
            <a:r>
              <a:rPr lang="ru-RU" sz="1600" dirty="0" smtClean="0"/>
              <a:t>В исследовании  взаимодействия катушки с постоянным током  и катушки с переменным током  в зависимости от частоты переменного тока использовался генератор сигналов </a:t>
            </a:r>
            <a:r>
              <a:rPr lang="en-US" sz="1600" dirty="0" smtClean="0"/>
              <a:t>FG</a:t>
            </a:r>
            <a:r>
              <a:rPr lang="ru-RU" sz="1600" dirty="0" smtClean="0"/>
              <a:t>-100 </a:t>
            </a:r>
            <a:r>
              <a:rPr lang="en-US" sz="1600" dirty="0" smtClean="0"/>
              <a:t>DDS</a:t>
            </a:r>
            <a:r>
              <a:rPr lang="ru-RU" sz="1600" dirty="0" smtClean="0"/>
              <a:t> на диапазоне 2 – 100 Гц. Синусоидальный сигнал с генератора шел на усилитель </a:t>
            </a:r>
            <a:r>
              <a:rPr lang="en-US" sz="1600" dirty="0" smtClean="0"/>
              <a:t>JUNTEK DPA</a:t>
            </a:r>
            <a:r>
              <a:rPr lang="ru-RU" sz="1600" dirty="0" smtClean="0"/>
              <a:t>-1698, с усилителя через трансформатор с на неподвижную катушку без сердечника. </a:t>
            </a:r>
          </a:p>
          <a:p>
            <a:pPr>
              <a:buNone/>
            </a:pPr>
            <a:r>
              <a:rPr lang="ru-RU" sz="1600" dirty="0" smtClean="0"/>
              <a:t>         В опытах переменный ток в неподвижной катушке устанавливался таким образом, чтобы отклонение от положения равновесия рядом расположенной подвешенной катушки с постоянным током было одинаковым.  </a:t>
            </a:r>
            <a:endParaRPr lang="ru-RU" sz="1600" dirty="0"/>
          </a:p>
        </p:txBody>
      </p:sp>
      <p:pic>
        <p:nvPicPr>
          <p:cNvPr id="10" name="Рисунок 9" descr="C:\Диск Д\Кастюкевич\18 марта\IMG_20220615_155051.jpg"/>
          <p:cNvPicPr/>
          <p:nvPr/>
        </p:nvPicPr>
        <p:blipFill>
          <a:blip r:embed="rId2" cstate="print"/>
          <a:srcRect/>
          <a:stretch>
            <a:fillRect/>
          </a:stretch>
        </p:blipFill>
        <p:spPr bwMode="auto">
          <a:xfrm>
            <a:off x="571472" y="3143248"/>
            <a:ext cx="4643470" cy="3000372"/>
          </a:xfrm>
          <a:prstGeom prst="rect">
            <a:avLst/>
          </a:prstGeom>
          <a:noFill/>
          <a:ln w="9525">
            <a:noFill/>
            <a:miter lim="800000"/>
            <a:headEnd/>
            <a:tailEnd/>
          </a:ln>
        </p:spPr>
      </p:pic>
      <p:pic>
        <p:nvPicPr>
          <p:cNvPr id="11" name="Рисунок 10" descr="C:\Диск Д\Кастюкевич\10 марта\30 Гц с генератора сигналов.jpg"/>
          <p:cNvPicPr/>
          <p:nvPr/>
        </p:nvPicPr>
        <p:blipFill>
          <a:blip r:embed="rId3" cstate="print"/>
          <a:srcRect/>
          <a:stretch>
            <a:fillRect/>
          </a:stretch>
        </p:blipFill>
        <p:spPr bwMode="auto">
          <a:xfrm>
            <a:off x="5929322" y="3143248"/>
            <a:ext cx="2286016" cy="30003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214282" y="214290"/>
            <a:ext cx="8643998" cy="2286016"/>
          </a:xfrm>
        </p:spPr>
        <p:txBody>
          <a:bodyPr>
            <a:normAutofit/>
          </a:bodyPr>
          <a:lstStyle/>
          <a:p>
            <a:pPr algn="just">
              <a:buNone/>
            </a:pPr>
            <a:r>
              <a:rPr lang="ru-RU" sz="2000" dirty="0" smtClean="0"/>
              <a:t>       </a:t>
            </a:r>
            <a:r>
              <a:rPr lang="ru-RU" sz="1600" dirty="0" smtClean="0"/>
              <a:t>Результаты опытов приведены в таблице значений силы тока по показаниям миллиамперметра неподвижной катушки при одинаковом отклонении от положения равновесия подвешенной катушки, в зависимости от частоты тока. Относительная сила отталкивания рассчитана для одинаковой силы переменного тока в неподвижной катушке на всех частотах, на частоте 2 Гц сила отталкивания принимается за 100. </a:t>
            </a:r>
          </a:p>
          <a:p>
            <a:pPr algn="just">
              <a:buNone/>
            </a:pPr>
            <a:endParaRPr lang="ru-RU" sz="2000" dirty="0"/>
          </a:p>
        </p:txBody>
      </p:sp>
      <p:graphicFrame>
        <p:nvGraphicFramePr>
          <p:cNvPr id="7" name="Таблица 6"/>
          <p:cNvGraphicFramePr>
            <a:graphicFrameLocks noGrp="1"/>
          </p:cNvGraphicFramePr>
          <p:nvPr/>
        </p:nvGraphicFramePr>
        <p:xfrm>
          <a:off x="714348" y="1785926"/>
          <a:ext cx="7858180" cy="4500593"/>
        </p:xfrm>
        <a:graphic>
          <a:graphicData uri="http://schemas.openxmlformats.org/drawingml/2006/table">
            <a:tbl>
              <a:tblPr/>
              <a:tblGrid>
                <a:gridCol w="1075692"/>
                <a:gridCol w="1309136"/>
                <a:gridCol w="1786103"/>
                <a:gridCol w="1070655"/>
                <a:gridCol w="714609"/>
                <a:gridCol w="1901985"/>
              </a:tblGrid>
              <a:tr h="562575">
                <a:tc>
                  <a:txBody>
                    <a:bodyPr/>
                    <a:lstStyle/>
                    <a:p>
                      <a:pPr>
                        <a:lnSpc>
                          <a:spcPct val="115000"/>
                        </a:lnSpc>
                        <a:spcAft>
                          <a:spcPts val="0"/>
                        </a:spcAft>
                      </a:pPr>
                      <a:r>
                        <a:rPr lang="ru-RU" sz="1100" dirty="0">
                          <a:solidFill>
                            <a:srgbClr val="000000"/>
                          </a:solidFill>
                          <a:latin typeface="Calibri"/>
                          <a:ea typeface="Times New Roman"/>
                          <a:cs typeface="Calibri"/>
                        </a:rPr>
                        <a:t>частота  Гц</a:t>
                      </a:r>
                      <a:endParaRPr lang="ru-RU" sz="1100" dirty="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solidFill>
                            <a:srgbClr val="000000"/>
                          </a:solidFill>
                          <a:latin typeface="Calibri"/>
                          <a:ea typeface="Times New Roman"/>
                          <a:cs typeface="Calibri"/>
                        </a:rPr>
                        <a:t>ток мА</a:t>
                      </a:r>
                      <a:endParaRPr lang="ru-RU"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solidFill>
                            <a:srgbClr val="000000"/>
                          </a:solidFill>
                          <a:latin typeface="Calibri"/>
                          <a:ea typeface="Times New Roman"/>
                          <a:cs typeface="Calibri"/>
                        </a:rPr>
                        <a:t>сила отталкивания, если ток 6 мА</a:t>
                      </a:r>
                      <a:endParaRPr lang="ru-RU"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solidFill>
                            <a:srgbClr val="000000"/>
                          </a:solidFill>
                          <a:latin typeface="Calibri"/>
                          <a:ea typeface="Times New Roman"/>
                          <a:cs typeface="Calibri"/>
                        </a:rPr>
                        <a:t>частота  Гц</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solidFill>
                            <a:srgbClr val="000000"/>
                          </a:solidFill>
                          <a:latin typeface="Calibri"/>
                          <a:ea typeface="Times New Roman"/>
                          <a:cs typeface="Calibri"/>
                        </a:rPr>
                        <a:t>ток мА</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solidFill>
                            <a:srgbClr val="000000"/>
                          </a:solidFill>
                          <a:latin typeface="Calibri"/>
                          <a:ea typeface="Times New Roman"/>
                          <a:cs typeface="Calibri"/>
                        </a:rPr>
                        <a:t>сила отталкивания, если ток 6 мА</a:t>
                      </a:r>
                      <a:endParaRPr lang="ru-RU"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287">
                <a:tc>
                  <a:txBody>
                    <a:bodyPr/>
                    <a:lstStyle/>
                    <a:p>
                      <a:pPr algn="r">
                        <a:lnSpc>
                          <a:spcPct val="115000"/>
                        </a:lnSpc>
                        <a:spcAft>
                          <a:spcPts val="0"/>
                        </a:spcAft>
                      </a:pPr>
                      <a:r>
                        <a:rPr lang="ru-RU" sz="1100">
                          <a:solidFill>
                            <a:srgbClr val="000000"/>
                          </a:solidFill>
                          <a:latin typeface="Calibri"/>
                          <a:ea typeface="Times New Roman"/>
                          <a:cs typeface="Calibri"/>
                        </a:rPr>
                        <a:t>2</a:t>
                      </a:r>
                      <a:endParaRPr lang="ru-RU"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Calibri"/>
                        </a:rPr>
                        <a:t>6</a:t>
                      </a:r>
                      <a:endParaRPr lang="ru-RU"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Calibri"/>
                        </a:rPr>
                        <a:t>100</a:t>
                      </a:r>
                      <a:endParaRPr lang="ru-RU"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Calibri"/>
                        </a:rPr>
                        <a:t>15</a:t>
                      </a:r>
                      <a:endParaRPr lang="ru-RU"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Calibri"/>
                        </a:rPr>
                        <a:t>45</a:t>
                      </a:r>
                      <a:endParaRPr lang="ru-RU"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Calibri"/>
                        </a:rPr>
                        <a:t>13,33333333</a:t>
                      </a:r>
                      <a:endParaRPr lang="ru-RU"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287">
                <a:tc>
                  <a:txBody>
                    <a:bodyPr/>
                    <a:lstStyle/>
                    <a:p>
                      <a:pPr algn="r">
                        <a:lnSpc>
                          <a:spcPct val="115000"/>
                        </a:lnSpc>
                        <a:spcAft>
                          <a:spcPts val="0"/>
                        </a:spcAft>
                      </a:pPr>
                      <a:r>
                        <a:rPr lang="ru-RU" sz="1100">
                          <a:solidFill>
                            <a:srgbClr val="000000"/>
                          </a:solidFill>
                          <a:latin typeface="Calibri"/>
                          <a:ea typeface="Times New Roman"/>
                          <a:cs typeface="Calibri"/>
                        </a:rPr>
                        <a:t>3</a:t>
                      </a:r>
                      <a:endParaRPr lang="ru-RU"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Calibri"/>
                        </a:rPr>
                        <a:t>10</a:t>
                      </a:r>
                      <a:endParaRPr lang="ru-RU"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Calibri"/>
                        </a:rPr>
                        <a:t>60</a:t>
                      </a:r>
                      <a:endParaRPr lang="ru-RU"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Calibri"/>
                        </a:rPr>
                        <a:t>16</a:t>
                      </a:r>
                      <a:endParaRPr lang="ru-RU"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Calibri"/>
                        </a:rPr>
                        <a:t>45</a:t>
                      </a:r>
                      <a:endParaRPr lang="ru-RU"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Calibri"/>
                        </a:rPr>
                        <a:t>13,33333333</a:t>
                      </a:r>
                      <a:endParaRPr lang="ru-RU"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287">
                <a:tc>
                  <a:txBody>
                    <a:bodyPr/>
                    <a:lstStyle/>
                    <a:p>
                      <a:pPr algn="r">
                        <a:lnSpc>
                          <a:spcPct val="115000"/>
                        </a:lnSpc>
                        <a:spcAft>
                          <a:spcPts val="0"/>
                        </a:spcAft>
                      </a:pPr>
                      <a:r>
                        <a:rPr lang="ru-RU" sz="1100">
                          <a:solidFill>
                            <a:srgbClr val="000000"/>
                          </a:solidFill>
                          <a:latin typeface="Calibri"/>
                          <a:ea typeface="Times New Roman"/>
                          <a:cs typeface="Calibri"/>
                        </a:rPr>
                        <a:t>4</a:t>
                      </a:r>
                      <a:endParaRPr lang="ru-RU"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Calibri"/>
                        </a:rPr>
                        <a:t>12</a:t>
                      </a:r>
                      <a:endParaRPr lang="ru-RU"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Calibri"/>
                        </a:rPr>
                        <a:t>50</a:t>
                      </a:r>
                      <a:endParaRPr lang="ru-RU"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Calibri"/>
                        </a:rPr>
                        <a:t>17</a:t>
                      </a:r>
                      <a:endParaRPr lang="ru-RU"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Calibri"/>
                        </a:rPr>
                        <a:t>45</a:t>
                      </a:r>
                      <a:endParaRPr lang="ru-RU"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Calibri"/>
                        </a:rPr>
                        <a:t>13,33333333</a:t>
                      </a:r>
                      <a:endParaRPr lang="ru-RU"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287">
                <a:tc>
                  <a:txBody>
                    <a:bodyPr/>
                    <a:lstStyle/>
                    <a:p>
                      <a:pPr algn="r">
                        <a:lnSpc>
                          <a:spcPct val="115000"/>
                        </a:lnSpc>
                        <a:spcAft>
                          <a:spcPts val="0"/>
                        </a:spcAft>
                      </a:pPr>
                      <a:r>
                        <a:rPr lang="ru-RU" sz="1100">
                          <a:solidFill>
                            <a:srgbClr val="000000"/>
                          </a:solidFill>
                          <a:latin typeface="Calibri"/>
                          <a:ea typeface="Times New Roman"/>
                          <a:cs typeface="Calibri"/>
                        </a:rPr>
                        <a:t>5</a:t>
                      </a:r>
                      <a:endParaRPr lang="ru-RU"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Calibri"/>
                        </a:rPr>
                        <a:t>18</a:t>
                      </a:r>
                      <a:endParaRPr lang="ru-RU"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Calibri"/>
                        </a:rPr>
                        <a:t>33,33333333</a:t>
                      </a:r>
                      <a:endParaRPr lang="ru-RU"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Calibri"/>
                        </a:rPr>
                        <a:t>18</a:t>
                      </a:r>
                      <a:endParaRPr lang="ru-RU"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Calibri"/>
                        </a:rPr>
                        <a:t>47</a:t>
                      </a:r>
                      <a:endParaRPr lang="ru-RU"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Calibri"/>
                        </a:rPr>
                        <a:t>12,76595745</a:t>
                      </a:r>
                      <a:endParaRPr lang="ru-RU"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287">
                <a:tc>
                  <a:txBody>
                    <a:bodyPr/>
                    <a:lstStyle/>
                    <a:p>
                      <a:pPr algn="r">
                        <a:lnSpc>
                          <a:spcPct val="115000"/>
                        </a:lnSpc>
                        <a:spcAft>
                          <a:spcPts val="0"/>
                        </a:spcAft>
                      </a:pPr>
                      <a:r>
                        <a:rPr lang="ru-RU" sz="1100">
                          <a:solidFill>
                            <a:srgbClr val="000000"/>
                          </a:solidFill>
                          <a:latin typeface="Calibri"/>
                          <a:ea typeface="Times New Roman"/>
                          <a:cs typeface="Calibri"/>
                        </a:rPr>
                        <a:t>6</a:t>
                      </a:r>
                      <a:endParaRPr lang="ru-RU"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Calibri"/>
                        </a:rPr>
                        <a:t>22</a:t>
                      </a:r>
                      <a:endParaRPr lang="ru-RU"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Calibri"/>
                        </a:rPr>
                        <a:t>27,27272727</a:t>
                      </a:r>
                      <a:endParaRPr lang="ru-RU"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Calibri"/>
                        </a:rPr>
                        <a:t>19</a:t>
                      </a:r>
                      <a:endParaRPr lang="ru-RU"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Calibri"/>
                        </a:rPr>
                        <a:t>47</a:t>
                      </a:r>
                      <a:endParaRPr lang="ru-RU"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Calibri"/>
                        </a:rPr>
                        <a:t>12,76595745</a:t>
                      </a:r>
                      <a:endParaRPr lang="ru-RU"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287">
                <a:tc>
                  <a:txBody>
                    <a:bodyPr/>
                    <a:lstStyle/>
                    <a:p>
                      <a:pPr algn="r">
                        <a:lnSpc>
                          <a:spcPct val="115000"/>
                        </a:lnSpc>
                        <a:spcAft>
                          <a:spcPts val="0"/>
                        </a:spcAft>
                      </a:pPr>
                      <a:r>
                        <a:rPr lang="ru-RU" sz="1100">
                          <a:solidFill>
                            <a:srgbClr val="000000"/>
                          </a:solidFill>
                          <a:latin typeface="Calibri"/>
                          <a:ea typeface="Times New Roman"/>
                          <a:cs typeface="Calibri"/>
                        </a:rPr>
                        <a:t>7</a:t>
                      </a:r>
                      <a:endParaRPr lang="ru-RU"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Calibri"/>
                        </a:rPr>
                        <a:t>25</a:t>
                      </a:r>
                      <a:endParaRPr lang="ru-RU"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Calibri"/>
                        </a:rPr>
                        <a:t>24</a:t>
                      </a:r>
                      <a:endParaRPr lang="ru-RU"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Calibri"/>
                        </a:rPr>
                        <a:t>20</a:t>
                      </a:r>
                      <a:endParaRPr lang="ru-RU"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Calibri"/>
                        </a:rPr>
                        <a:t>50</a:t>
                      </a:r>
                      <a:endParaRPr lang="ru-RU"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Calibri"/>
                        </a:rPr>
                        <a:t>12</a:t>
                      </a:r>
                      <a:endParaRPr lang="ru-RU"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287">
                <a:tc>
                  <a:txBody>
                    <a:bodyPr/>
                    <a:lstStyle/>
                    <a:p>
                      <a:pPr algn="r">
                        <a:lnSpc>
                          <a:spcPct val="115000"/>
                        </a:lnSpc>
                        <a:spcAft>
                          <a:spcPts val="0"/>
                        </a:spcAft>
                      </a:pPr>
                      <a:r>
                        <a:rPr lang="ru-RU" sz="1100">
                          <a:solidFill>
                            <a:srgbClr val="000000"/>
                          </a:solidFill>
                          <a:latin typeface="Calibri"/>
                          <a:ea typeface="Times New Roman"/>
                          <a:cs typeface="Calibri"/>
                        </a:rPr>
                        <a:t>8</a:t>
                      </a:r>
                      <a:endParaRPr lang="ru-RU"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Calibri"/>
                        </a:rPr>
                        <a:t>28</a:t>
                      </a:r>
                      <a:endParaRPr lang="ru-RU"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Calibri"/>
                        </a:rPr>
                        <a:t>21,42857143</a:t>
                      </a:r>
                      <a:endParaRPr lang="ru-RU"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Calibri"/>
                        </a:rPr>
                        <a:t>30</a:t>
                      </a:r>
                      <a:endParaRPr lang="ru-RU"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Calibri"/>
                        </a:rPr>
                        <a:t>67,5</a:t>
                      </a:r>
                      <a:endParaRPr lang="ru-RU"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Calibri"/>
                        </a:rPr>
                        <a:t>8,888888889</a:t>
                      </a:r>
                      <a:endParaRPr lang="ru-RU"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287">
                <a:tc>
                  <a:txBody>
                    <a:bodyPr/>
                    <a:lstStyle/>
                    <a:p>
                      <a:pPr algn="r">
                        <a:lnSpc>
                          <a:spcPct val="115000"/>
                        </a:lnSpc>
                        <a:spcAft>
                          <a:spcPts val="0"/>
                        </a:spcAft>
                      </a:pPr>
                      <a:r>
                        <a:rPr lang="ru-RU" sz="1100">
                          <a:solidFill>
                            <a:srgbClr val="000000"/>
                          </a:solidFill>
                          <a:latin typeface="Calibri"/>
                          <a:ea typeface="Times New Roman"/>
                          <a:cs typeface="Calibri"/>
                        </a:rPr>
                        <a:t>9</a:t>
                      </a:r>
                      <a:endParaRPr lang="ru-RU"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Calibri"/>
                        </a:rPr>
                        <a:t>30</a:t>
                      </a:r>
                      <a:endParaRPr lang="ru-RU"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Calibri"/>
                        </a:rPr>
                        <a:t>20</a:t>
                      </a:r>
                      <a:endParaRPr lang="ru-RU"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Calibri"/>
                        </a:rPr>
                        <a:t>40</a:t>
                      </a:r>
                      <a:endParaRPr lang="ru-RU"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Calibri"/>
                        </a:rPr>
                        <a:t>87,5</a:t>
                      </a:r>
                      <a:endParaRPr lang="ru-RU"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Calibri"/>
                        </a:rPr>
                        <a:t>6,857142857</a:t>
                      </a:r>
                      <a:endParaRPr lang="ru-RU"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287">
                <a:tc>
                  <a:txBody>
                    <a:bodyPr/>
                    <a:lstStyle/>
                    <a:p>
                      <a:pPr algn="r">
                        <a:lnSpc>
                          <a:spcPct val="115000"/>
                        </a:lnSpc>
                        <a:spcAft>
                          <a:spcPts val="0"/>
                        </a:spcAft>
                      </a:pPr>
                      <a:r>
                        <a:rPr lang="ru-RU" sz="1100">
                          <a:solidFill>
                            <a:srgbClr val="000000"/>
                          </a:solidFill>
                          <a:latin typeface="Calibri"/>
                          <a:ea typeface="Times New Roman"/>
                          <a:cs typeface="Calibri"/>
                        </a:rPr>
                        <a:t>10</a:t>
                      </a:r>
                      <a:endParaRPr lang="ru-RU"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Calibri"/>
                        </a:rPr>
                        <a:t>32</a:t>
                      </a:r>
                      <a:endParaRPr lang="ru-RU"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Calibri"/>
                        </a:rPr>
                        <a:t>18,75</a:t>
                      </a:r>
                      <a:endParaRPr lang="ru-RU"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Calibri"/>
                        </a:rPr>
                        <a:t>50</a:t>
                      </a:r>
                      <a:endParaRPr lang="ru-RU"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Calibri"/>
                        </a:rPr>
                        <a:t>100</a:t>
                      </a:r>
                      <a:endParaRPr lang="ru-RU"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Calibri"/>
                        </a:rPr>
                        <a:t>6</a:t>
                      </a:r>
                      <a:endParaRPr lang="ru-RU"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287">
                <a:tc>
                  <a:txBody>
                    <a:bodyPr/>
                    <a:lstStyle/>
                    <a:p>
                      <a:pPr algn="r">
                        <a:lnSpc>
                          <a:spcPct val="115000"/>
                        </a:lnSpc>
                        <a:spcAft>
                          <a:spcPts val="0"/>
                        </a:spcAft>
                      </a:pPr>
                      <a:r>
                        <a:rPr lang="ru-RU" sz="1100">
                          <a:solidFill>
                            <a:srgbClr val="000000"/>
                          </a:solidFill>
                          <a:latin typeface="Calibri"/>
                          <a:ea typeface="Times New Roman"/>
                          <a:cs typeface="Calibri"/>
                        </a:rPr>
                        <a:t>11</a:t>
                      </a:r>
                      <a:endParaRPr lang="ru-RU"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Calibri"/>
                        </a:rPr>
                        <a:t>35</a:t>
                      </a:r>
                      <a:endParaRPr lang="ru-RU"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Calibri"/>
                        </a:rPr>
                        <a:t>17,14285714</a:t>
                      </a:r>
                      <a:endParaRPr lang="ru-RU"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Calibri"/>
                        </a:rPr>
                        <a:t>60</a:t>
                      </a:r>
                      <a:endParaRPr lang="ru-RU"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Calibri"/>
                        </a:rPr>
                        <a:t>110</a:t>
                      </a:r>
                      <a:endParaRPr lang="ru-RU"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Calibri"/>
                        </a:rPr>
                        <a:t>5,454545455</a:t>
                      </a:r>
                      <a:endParaRPr lang="ru-RU"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287">
                <a:tc>
                  <a:txBody>
                    <a:bodyPr/>
                    <a:lstStyle/>
                    <a:p>
                      <a:pPr algn="r">
                        <a:lnSpc>
                          <a:spcPct val="115000"/>
                        </a:lnSpc>
                        <a:spcAft>
                          <a:spcPts val="0"/>
                        </a:spcAft>
                      </a:pPr>
                      <a:r>
                        <a:rPr lang="ru-RU" sz="1100">
                          <a:solidFill>
                            <a:srgbClr val="000000"/>
                          </a:solidFill>
                          <a:latin typeface="Calibri"/>
                          <a:ea typeface="Times New Roman"/>
                          <a:cs typeface="Calibri"/>
                        </a:rPr>
                        <a:t>12</a:t>
                      </a:r>
                      <a:endParaRPr lang="ru-RU"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Calibri"/>
                        </a:rPr>
                        <a:t>37</a:t>
                      </a:r>
                      <a:endParaRPr lang="ru-RU"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Calibri"/>
                        </a:rPr>
                        <a:t>16,21621622</a:t>
                      </a:r>
                      <a:endParaRPr lang="ru-RU"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Calibri"/>
                        </a:rPr>
                        <a:t>70</a:t>
                      </a:r>
                      <a:endParaRPr lang="ru-RU"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Calibri"/>
                        </a:rPr>
                        <a:t>115</a:t>
                      </a:r>
                      <a:endParaRPr lang="ru-RU"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Calibri"/>
                        </a:rPr>
                        <a:t>5,217391304</a:t>
                      </a:r>
                      <a:endParaRPr lang="ru-RU"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287">
                <a:tc>
                  <a:txBody>
                    <a:bodyPr/>
                    <a:lstStyle/>
                    <a:p>
                      <a:pPr algn="r">
                        <a:lnSpc>
                          <a:spcPct val="115000"/>
                        </a:lnSpc>
                        <a:spcAft>
                          <a:spcPts val="0"/>
                        </a:spcAft>
                      </a:pPr>
                      <a:r>
                        <a:rPr lang="ru-RU" sz="1100">
                          <a:solidFill>
                            <a:srgbClr val="000000"/>
                          </a:solidFill>
                          <a:latin typeface="Calibri"/>
                          <a:ea typeface="Times New Roman"/>
                          <a:cs typeface="Calibri"/>
                        </a:rPr>
                        <a:t>13</a:t>
                      </a:r>
                      <a:endParaRPr lang="ru-RU"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Calibri"/>
                        </a:rPr>
                        <a:t>40</a:t>
                      </a:r>
                      <a:endParaRPr lang="ru-RU"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Calibri"/>
                        </a:rPr>
                        <a:t>15</a:t>
                      </a:r>
                      <a:endParaRPr lang="ru-RU"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Calibri"/>
                        </a:rPr>
                        <a:t>80</a:t>
                      </a:r>
                      <a:endParaRPr lang="ru-RU"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Calibri"/>
                        </a:rPr>
                        <a:t>120</a:t>
                      </a:r>
                      <a:endParaRPr lang="ru-RU"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Calibri"/>
                        </a:rPr>
                        <a:t>5</a:t>
                      </a:r>
                      <a:endParaRPr lang="ru-RU"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287">
                <a:tc>
                  <a:txBody>
                    <a:bodyPr/>
                    <a:lstStyle/>
                    <a:p>
                      <a:pPr algn="r">
                        <a:lnSpc>
                          <a:spcPct val="115000"/>
                        </a:lnSpc>
                        <a:spcAft>
                          <a:spcPts val="0"/>
                        </a:spcAft>
                      </a:pPr>
                      <a:r>
                        <a:rPr lang="ru-RU" sz="1100">
                          <a:solidFill>
                            <a:srgbClr val="000000"/>
                          </a:solidFill>
                          <a:latin typeface="Calibri"/>
                          <a:ea typeface="Times New Roman"/>
                          <a:cs typeface="Calibri"/>
                        </a:rPr>
                        <a:t>14</a:t>
                      </a:r>
                      <a:endParaRPr lang="ru-RU"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Calibri"/>
                        </a:rPr>
                        <a:t>42</a:t>
                      </a:r>
                      <a:endParaRPr lang="ru-RU"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Calibri"/>
                        </a:rPr>
                        <a:t>14,28571429</a:t>
                      </a:r>
                      <a:endParaRPr lang="ru-RU"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Calibri"/>
                        </a:rPr>
                        <a:t>90</a:t>
                      </a:r>
                      <a:endParaRPr lang="ru-RU"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Calibri"/>
                        </a:rPr>
                        <a:t>127,5</a:t>
                      </a:r>
                      <a:endParaRPr lang="ru-RU"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Calibri"/>
                        </a:rPr>
                        <a:t>4,705882353</a:t>
                      </a:r>
                      <a:endParaRPr lang="ru-RU"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287">
                <a:tc>
                  <a:txBody>
                    <a:bodyPr/>
                    <a:lstStyle/>
                    <a:p>
                      <a:pPr algn="r">
                        <a:lnSpc>
                          <a:spcPct val="115000"/>
                        </a:lnSpc>
                        <a:spcAft>
                          <a:spcPts val="0"/>
                        </a:spcAft>
                      </a:pPr>
                      <a:r>
                        <a:rPr lang="ru-RU" sz="1100">
                          <a:solidFill>
                            <a:srgbClr val="000000"/>
                          </a:solidFill>
                          <a:latin typeface="Calibri"/>
                          <a:ea typeface="Times New Roman"/>
                          <a:cs typeface="Calibri"/>
                        </a:rPr>
                        <a:t>15</a:t>
                      </a:r>
                      <a:endParaRPr lang="ru-RU"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Calibri"/>
                        </a:rPr>
                        <a:t>45</a:t>
                      </a:r>
                      <a:endParaRPr lang="ru-RU"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Calibri"/>
                        </a:rPr>
                        <a:t>13,33333333</a:t>
                      </a:r>
                      <a:endParaRPr lang="ru-RU"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Calibri"/>
                        </a:rPr>
                        <a:t>100</a:t>
                      </a:r>
                      <a:endParaRPr lang="ru-RU"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Calibri"/>
                        </a:rPr>
                        <a:t>135</a:t>
                      </a:r>
                      <a:endParaRPr lang="ru-RU"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dirty="0">
                          <a:solidFill>
                            <a:srgbClr val="000000"/>
                          </a:solidFill>
                          <a:latin typeface="Calibri"/>
                          <a:ea typeface="Times New Roman"/>
                          <a:cs typeface="Calibri"/>
                        </a:rPr>
                        <a:t>4,444444444</a:t>
                      </a:r>
                      <a:endParaRPr lang="ru-RU" sz="1100" dirty="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71472" y="142852"/>
            <a:ext cx="7929618" cy="1368412"/>
          </a:xfrm>
        </p:spPr>
        <p:txBody>
          <a:bodyPr>
            <a:normAutofit fontScale="90000"/>
          </a:bodyPr>
          <a:lstStyle/>
          <a:p>
            <a:pPr algn="l"/>
            <a:r>
              <a:rPr lang="ru-RU" dirty="0" smtClean="0"/>
              <a:t> </a:t>
            </a:r>
            <a:r>
              <a:rPr lang="ru-RU" sz="1800" dirty="0" smtClean="0">
                <a:latin typeface="Times New Roman" pitchFamily="18" charset="0"/>
                <a:cs typeface="Times New Roman" pitchFamily="18" charset="0"/>
              </a:rPr>
              <a:t>На основании таблицы зависимости силы отталкивания между катушкой с постоянным током и катушки с переменным током от частоты тока строится график. Горизонтальная ось – логарифмическая шкала частот, вертикальная ось – сила отталкивания в относительных единицах. </a:t>
            </a:r>
            <a:endParaRPr lang="ru-RU" sz="1800" dirty="0">
              <a:latin typeface="Times New Roman" pitchFamily="18" charset="0"/>
              <a:cs typeface="Times New Roman" pitchFamily="18" charset="0"/>
            </a:endParaRPr>
          </a:p>
        </p:txBody>
      </p:sp>
      <p:graphicFrame>
        <p:nvGraphicFramePr>
          <p:cNvPr id="6" name="Диаграмма 5"/>
          <p:cNvGraphicFramePr/>
          <p:nvPr/>
        </p:nvGraphicFramePr>
        <p:xfrm>
          <a:off x="642910" y="1643050"/>
          <a:ext cx="7358113" cy="488694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500034" y="571480"/>
            <a:ext cx="8143932"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Аппроксимация функции зависимости силы отталкивания между катушкой с постоянным током и катушкой с переменным током от частоты тока на основании измерений - наиболее близкая функция гиперболическая регрессия (коэффициент корреляции 0,9932) и степенная регрессия (коэффициент корреляции 0,9416). Функция зависимости получается </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 </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k</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ν</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опытах при частоте 4 Гц переменный ток в подвешенной катушке 40 мА, постоянный ток в неподвижной катушке 1,2 А отклонение от положения равновесия подвешенной катушки 5,5 мм. Если в подвешенной катушке постоянный ток 40 мА, то для такого же отклонения от положения равновесия для постоянного тока в неподвижной катушке требуется 0,08 А (для случая взаимного расположения катушек с постоянным током, когда между ними возникает сила отталкивания). Отношение 0,08/1,2 = 0,067. Тогда при частоте 1 Гц, на основании полученной зависимости, коэффициент отношения силы отталкивания между катушкой с постоянным током и катушкой с переменным током по отношению к силе отталкивания между катушками с постоянным током, при одинаковых действующих значениях силы тока </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k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0,27 и формула принимает вид </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 </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0,27/</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ν</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357158" y="357166"/>
            <a:ext cx="8429684"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Проводились аналогичные серии опытов при использовании такой же неподвижной катушки с переменным током и подвешенным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неодимовым</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магнитом диаметром 30 мм, толщиной 5 мм и массой 26,4 г. Использовался генератор сигналов </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FG</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-100 </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DDS</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на диапазоне 2 </a:t>
            </a:r>
            <a:r>
              <a:rPr kumimoji="0" lang="ru-RU" sz="16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350 Гц. Синусоидальный сигнал с генератора шел на усилитель </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JUNTEK DPA</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-1698, с усилителя через трансформатор с одинаковым количеством первичных и вторичных витков на неподвижную катушку. Трансформатор являлся фильтром для постоянного тока при выходе с усилителя на катушку.</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 name="Рисунок 9" descr="C:\Диск Д\Кастюкевич\Рабочие программы 2021-2022\Фото к исследованию\1.jpg"/>
          <p:cNvPicPr/>
          <p:nvPr/>
        </p:nvPicPr>
        <p:blipFill>
          <a:blip r:embed="rId2" cstate="print"/>
          <a:srcRect/>
          <a:stretch>
            <a:fillRect/>
          </a:stretch>
        </p:blipFill>
        <p:spPr bwMode="auto">
          <a:xfrm>
            <a:off x="928662" y="2214554"/>
            <a:ext cx="3024624" cy="2849324"/>
          </a:xfrm>
          <a:prstGeom prst="rect">
            <a:avLst/>
          </a:prstGeom>
          <a:noFill/>
          <a:ln w="9525">
            <a:noFill/>
            <a:miter lim="800000"/>
            <a:headEnd/>
            <a:tailEnd/>
          </a:ln>
        </p:spPr>
      </p:pic>
      <p:pic>
        <p:nvPicPr>
          <p:cNvPr id="11" name="Рисунок 10" descr="C:\Диск Д\Кастюкевич\Рабочие программы 2021-2022\Фото к исследованию\2.jpg"/>
          <p:cNvPicPr/>
          <p:nvPr/>
        </p:nvPicPr>
        <p:blipFill>
          <a:blip r:embed="rId3" cstate="print"/>
          <a:srcRect/>
          <a:stretch>
            <a:fillRect/>
          </a:stretch>
        </p:blipFill>
        <p:spPr bwMode="auto">
          <a:xfrm>
            <a:off x="5214942" y="2214554"/>
            <a:ext cx="2038350" cy="2855363"/>
          </a:xfrm>
          <a:prstGeom prst="rect">
            <a:avLst/>
          </a:prstGeom>
          <a:noFill/>
          <a:ln w="9525">
            <a:noFill/>
            <a:miter lim="800000"/>
            <a:headEnd/>
            <a:tailEnd/>
          </a:ln>
        </p:spPr>
      </p:pic>
      <p:sp>
        <p:nvSpPr>
          <p:cNvPr id="12" name="Прямоугольник 11"/>
          <p:cNvSpPr/>
          <p:nvPr/>
        </p:nvSpPr>
        <p:spPr>
          <a:xfrm>
            <a:off x="428596" y="5214950"/>
            <a:ext cx="8715404" cy="584775"/>
          </a:xfrm>
          <a:prstGeom prst="rect">
            <a:avLst/>
          </a:prstGeom>
        </p:spPr>
        <p:txBody>
          <a:bodyPr wrap="square">
            <a:spAutoFit/>
          </a:bodyPr>
          <a:lstStyle/>
          <a:p>
            <a:r>
              <a:rPr lang="ru-RU" sz="1600" dirty="0" smtClean="0">
                <a:latin typeface="Times New Roman" pitchFamily="18" charset="0"/>
                <a:cs typeface="Times New Roman" pitchFamily="18" charset="0"/>
              </a:rPr>
              <a:t>Переменный ток в катушке устанавливался таким образом, чтобы отклонение от положения равновесия </a:t>
            </a:r>
            <a:r>
              <a:rPr lang="ru-RU" sz="1600" dirty="0" err="1" smtClean="0">
                <a:latin typeface="Times New Roman" pitchFamily="18" charset="0"/>
                <a:cs typeface="Times New Roman" pitchFamily="18" charset="0"/>
              </a:rPr>
              <a:t>неодимового</a:t>
            </a:r>
            <a:r>
              <a:rPr lang="ru-RU" sz="1600" dirty="0" smtClean="0">
                <a:latin typeface="Times New Roman" pitchFamily="18" charset="0"/>
                <a:cs typeface="Times New Roman" pitchFamily="18" charset="0"/>
              </a:rPr>
              <a:t> магнита для каждой серии опытов было одинаковым. </a:t>
            </a:r>
            <a:endParaRPr lang="ru-RU"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500034" y="214290"/>
            <a:ext cx="821537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Таблица значений силы тока в показаниях миллиамперметра неподвижной катушки при одинаковом отклонении от положения равновесия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неодимового</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магнита в зависимости от частоты тока. Относительная сила отталкивания рассчитана для одинаковой силы тока на всех частотах, на частоте</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2 Гц сила отталкивания принимается за 100:</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Таблица 2"/>
          <p:cNvGraphicFramePr>
            <a:graphicFrameLocks noGrp="1"/>
          </p:cNvGraphicFramePr>
          <p:nvPr/>
        </p:nvGraphicFramePr>
        <p:xfrm>
          <a:off x="642910" y="1285855"/>
          <a:ext cx="8001054" cy="5357859"/>
        </p:xfrm>
        <a:graphic>
          <a:graphicData uri="http://schemas.openxmlformats.org/drawingml/2006/table">
            <a:tbl>
              <a:tblPr/>
              <a:tblGrid>
                <a:gridCol w="792897"/>
                <a:gridCol w="792897"/>
                <a:gridCol w="1076033"/>
                <a:gridCol w="726006"/>
                <a:gridCol w="864979"/>
                <a:gridCol w="1070286"/>
                <a:gridCol w="659672"/>
                <a:gridCol w="792897"/>
                <a:gridCol w="1225387"/>
              </a:tblGrid>
              <a:tr h="464218">
                <a:tc>
                  <a:txBody>
                    <a:bodyPr/>
                    <a:lstStyle/>
                    <a:p>
                      <a:pPr algn="ctr">
                        <a:lnSpc>
                          <a:spcPct val="115000"/>
                        </a:lnSpc>
                        <a:spcAft>
                          <a:spcPts val="0"/>
                        </a:spcAft>
                      </a:pPr>
                      <a:r>
                        <a:rPr lang="ru-RU" sz="1200" dirty="0">
                          <a:latin typeface="Times New Roman"/>
                          <a:ea typeface="Times New Roman"/>
                          <a:cs typeface="Times New Roman"/>
                        </a:rPr>
                        <a:t>частота Гц</a:t>
                      </a:r>
                      <a:endParaRPr lang="ru-RU" sz="1200" dirty="0">
                        <a:latin typeface="Calibri"/>
                        <a:ea typeface="Times New Roman"/>
                        <a:cs typeface="Times New Roman"/>
                      </a:endParaRPr>
                    </a:p>
                  </a:txBody>
                  <a:tcPr marL="45764" marR="45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ток мА</a:t>
                      </a:r>
                      <a:endParaRPr lang="ru-RU" sz="1200" dirty="0">
                        <a:latin typeface="Calibri"/>
                        <a:ea typeface="Times New Roman"/>
                        <a:cs typeface="Times New Roman"/>
                      </a:endParaRPr>
                    </a:p>
                  </a:txBody>
                  <a:tcPr marL="45764" marR="45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сила отталкивания</a:t>
                      </a:r>
                      <a:endParaRPr lang="ru-RU" sz="1200" dirty="0">
                        <a:latin typeface="Calibri"/>
                        <a:ea typeface="Times New Roman"/>
                        <a:cs typeface="Times New Roman"/>
                      </a:endParaRPr>
                    </a:p>
                  </a:txBody>
                  <a:tcPr marL="45764" marR="45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частота Гц</a:t>
                      </a:r>
                      <a:endParaRPr lang="ru-RU" sz="1200" dirty="0">
                        <a:latin typeface="Calibri"/>
                        <a:ea typeface="Times New Roman"/>
                        <a:cs typeface="Times New Roman"/>
                      </a:endParaRPr>
                    </a:p>
                  </a:txBody>
                  <a:tcPr marL="45764" marR="45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ток мА</a:t>
                      </a:r>
                      <a:endParaRPr lang="ru-RU" sz="1200" dirty="0">
                        <a:latin typeface="Calibri"/>
                        <a:ea typeface="Times New Roman"/>
                        <a:cs typeface="Times New Roman"/>
                      </a:endParaRPr>
                    </a:p>
                  </a:txBody>
                  <a:tcPr marL="45764" marR="45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сила отталкивания</a:t>
                      </a:r>
                      <a:endParaRPr lang="ru-RU" sz="1200" dirty="0">
                        <a:latin typeface="Calibri"/>
                        <a:ea typeface="Times New Roman"/>
                        <a:cs typeface="Times New Roman"/>
                      </a:endParaRPr>
                    </a:p>
                  </a:txBody>
                  <a:tcPr marL="45764" marR="45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частота Гц</a:t>
                      </a:r>
                      <a:endParaRPr lang="ru-RU" sz="1200" dirty="0">
                        <a:latin typeface="Calibri"/>
                        <a:ea typeface="Times New Roman"/>
                        <a:cs typeface="Times New Roman"/>
                      </a:endParaRPr>
                    </a:p>
                  </a:txBody>
                  <a:tcPr marL="45764" marR="45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ток мА</a:t>
                      </a:r>
                      <a:endParaRPr lang="ru-RU" sz="1200" dirty="0">
                        <a:latin typeface="Calibri"/>
                        <a:ea typeface="Times New Roman"/>
                        <a:cs typeface="Times New Roman"/>
                      </a:endParaRPr>
                    </a:p>
                  </a:txBody>
                  <a:tcPr marL="45764" marR="45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сила отталкивания</a:t>
                      </a:r>
                      <a:endParaRPr lang="ru-RU" sz="1200" dirty="0">
                        <a:latin typeface="Calibri"/>
                        <a:ea typeface="Times New Roman"/>
                        <a:cs typeface="Times New Roman"/>
                      </a:endParaRPr>
                    </a:p>
                  </a:txBody>
                  <a:tcPr marL="45764" marR="45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767">
                <a:tc>
                  <a:txBody>
                    <a:bodyPr/>
                    <a:lstStyle/>
                    <a:p>
                      <a:pPr algn="r">
                        <a:lnSpc>
                          <a:spcPct val="115000"/>
                        </a:lnSpc>
                        <a:spcAft>
                          <a:spcPts val="0"/>
                        </a:spcAft>
                      </a:pPr>
                      <a:r>
                        <a:rPr lang="ru-RU" sz="1100" dirty="0">
                          <a:solidFill>
                            <a:srgbClr val="000000"/>
                          </a:solidFill>
                          <a:latin typeface="Calibri"/>
                          <a:ea typeface="Times New Roman"/>
                          <a:cs typeface="Times New Roman"/>
                        </a:rPr>
                        <a:t>2</a:t>
                      </a:r>
                      <a:endParaRPr lang="ru-RU" sz="1100" dirty="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10</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100</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25</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107,5</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9,302325581</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48</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206,4</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4,84496124</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767">
                <a:tc>
                  <a:txBody>
                    <a:bodyPr/>
                    <a:lstStyle/>
                    <a:p>
                      <a:pPr algn="r">
                        <a:lnSpc>
                          <a:spcPct val="115000"/>
                        </a:lnSpc>
                        <a:spcAft>
                          <a:spcPts val="0"/>
                        </a:spcAft>
                      </a:pPr>
                      <a:r>
                        <a:rPr lang="ru-RU" sz="1100" dirty="0">
                          <a:solidFill>
                            <a:srgbClr val="000000"/>
                          </a:solidFill>
                          <a:latin typeface="Calibri"/>
                          <a:ea typeface="Times New Roman"/>
                          <a:cs typeface="Times New Roman"/>
                        </a:rPr>
                        <a:t>3</a:t>
                      </a:r>
                      <a:endParaRPr lang="ru-RU" sz="1100" dirty="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dirty="0">
                          <a:solidFill>
                            <a:srgbClr val="000000"/>
                          </a:solidFill>
                          <a:latin typeface="Calibri"/>
                          <a:ea typeface="Times New Roman"/>
                          <a:cs typeface="Times New Roman"/>
                        </a:rPr>
                        <a:t>14</a:t>
                      </a:r>
                      <a:endParaRPr lang="ru-RU" sz="1100" dirty="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71,42857143</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26</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111,8</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8,944543828</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49</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206,4</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4,84496124</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767">
                <a:tc>
                  <a:txBody>
                    <a:bodyPr/>
                    <a:lstStyle/>
                    <a:p>
                      <a:pPr algn="r">
                        <a:lnSpc>
                          <a:spcPct val="115000"/>
                        </a:lnSpc>
                        <a:spcAft>
                          <a:spcPts val="0"/>
                        </a:spcAft>
                      </a:pPr>
                      <a:r>
                        <a:rPr lang="ru-RU" sz="1100">
                          <a:solidFill>
                            <a:srgbClr val="000000"/>
                          </a:solidFill>
                          <a:latin typeface="Calibri"/>
                          <a:ea typeface="Times New Roman"/>
                          <a:cs typeface="Times New Roman"/>
                        </a:rPr>
                        <a:t>4</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dirty="0">
                          <a:solidFill>
                            <a:srgbClr val="000000"/>
                          </a:solidFill>
                          <a:latin typeface="Calibri"/>
                          <a:ea typeface="Times New Roman"/>
                          <a:cs typeface="Times New Roman"/>
                        </a:rPr>
                        <a:t>19</a:t>
                      </a:r>
                      <a:endParaRPr lang="ru-RU" sz="1100" dirty="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52,63157895</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27</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116,1</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8,613264427</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50</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215</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4,651162791</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767">
                <a:tc>
                  <a:txBody>
                    <a:bodyPr/>
                    <a:lstStyle/>
                    <a:p>
                      <a:pPr algn="r">
                        <a:lnSpc>
                          <a:spcPct val="115000"/>
                        </a:lnSpc>
                        <a:spcAft>
                          <a:spcPts val="0"/>
                        </a:spcAft>
                      </a:pPr>
                      <a:r>
                        <a:rPr lang="ru-RU" sz="1100">
                          <a:solidFill>
                            <a:srgbClr val="000000"/>
                          </a:solidFill>
                          <a:latin typeface="Calibri"/>
                          <a:ea typeface="Times New Roman"/>
                          <a:cs typeface="Times New Roman"/>
                        </a:rPr>
                        <a:t>5</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25</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dirty="0">
                          <a:solidFill>
                            <a:srgbClr val="000000"/>
                          </a:solidFill>
                          <a:latin typeface="Calibri"/>
                          <a:ea typeface="Times New Roman"/>
                          <a:cs typeface="Times New Roman"/>
                        </a:rPr>
                        <a:t>40</a:t>
                      </a:r>
                      <a:endParaRPr lang="ru-RU" sz="1100" dirty="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28</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120,4</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8,305647841</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60</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279,5</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3,577817531</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767">
                <a:tc>
                  <a:txBody>
                    <a:bodyPr/>
                    <a:lstStyle/>
                    <a:p>
                      <a:pPr algn="r">
                        <a:lnSpc>
                          <a:spcPct val="115000"/>
                        </a:lnSpc>
                        <a:spcAft>
                          <a:spcPts val="0"/>
                        </a:spcAft>
                      </a:pPr>
                      <a:r>
                        <a:rPr lang="ru-RU" sz="1100">
                          <a:solidFill>
                            <a:srgbClr val="000000"/>
                          </a:solidFill>
                          <a:latin typeface="Calibri"/>
                          <a:ea typeface="Times New Roman"/>
                          <a:cs typeface="Times New Roman"/>
                        </a:rPr>
                        <a:t>6</a:t>
                      </a:r>
                      <a:endParaRPr lang="ru-RU" sz="1100">
                        <a:latin typeface="Calibri"/>
                        <a:ea typeface="Times New Roman"/>
                        <a:cs typeface="Times New Roman"/>
                      </a:endParaRPr>
                    </a:p>
                  </a:txBody>
                  <a:tcPr marL="45764" marR="45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29</a:t>
                      </a:r>
                      <a:endParaRPr lang="ru-RU" sz="1100">
                        <a:latin typeface="Calibri"/>
                        <a:ea typeface="Times New Roman"/>
                        <a:cs typeface="Times New Roman"/>
                      </a:endParaRPr>
                    </a:p>
                  </a:txBody>
                  <a:tcPr marL="45764" marR="45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dirty="0">
                          <a:solidFill>
                            <a:srgbClr val="000000"/>
                          </a:solidFill>
                          <a:latin typeface="Calibri"/>
                          <a:ea typeface="Times New Roman"/>
                          <a:cs typeface="Times New Roman"/>
                        </a:rPr>
                        <a:t>34,48275862</a:t>
                      </a:r>
                      <a:endParaRPr lang="ru-RU" sz="1100" dirty="0">
                        <a:latin typeface="Calibri"/>
                        <a:ea typeface="Times New Roman"/>
                        <a:cs typeface="Times New Roman"/>
                      </a:endParaRPr>
                    </a:p>
                  </a:txBody>
                  <a:tcPr marL="45764" marR="45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29</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124,7</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8,019246191</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70</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301</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3,322259136</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767">
                <a:tc>
                  <a:txBody>
                    <a:bodyPr/>
                    <a:lstStyle/>
                    <a:p>
                      <a:pPr algn="r">
                        <a:lnSpc>
                          <a:spcPct val="115000"/>
                        </a:lnSpc>
                        <a:spcAft>
                          <a:spcPts val="0"/>
                        </a:spcAft>
                      </a:pPr>
                      <a:r>
                        <a:rPr lang="ru-RU" sz="1100">
                          <a:solidFill>
                            <a:srgbClr val="000000"/>
                          </a:solidFill>
                          <a:latin typeface="Calibri"/>
                          <a:ea typeface="Times New Roman"/>
                          <a:cs typeface="Times New Roman"/>
                        </a:rPr>
                        <a:t>7</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32</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dirty="0">
                          <a:solidFill>
                            <a:srgbClr val="000000"/>
                          </a:solidFill>
                          <a:latin typeface="Calibri"/>
                          <a:ea typeface="Times New Roman"/>
                          <a:cs typeface="Times New Roman"/>
                        </a:rPr>
                        <a:t>31,25</a:t>
                      </a:r>
                      <a:endParaRPr lang="ru-RU" sz="1100" dirty="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dirty="0">
                          <a:solidFill>
                            <a:srgbClr val="000000"/>
                          </a:solidFill>
                          <a:latin typeface="Calibri"/>
                          <a:ea typeface="Times New Roman"/>
                          <a:cs typeface="Times New Roman"/>
                        </a:rPr>
                        <a:t>30</a:t>
                      </a:r>
                      <a:endParaRPr lang="ru-RU" sz="1100" dirty="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129</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7,751937984</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80</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322,5</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3,100775194</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767">
                <a:tc>
                  <a:txBody>
                    <a:bodyPr/>
                    <a:lstStyle/>
                    <a:p>
                      <a:pPr algn="r">
                        <a:lnSpc>
                          <a:spcPct val="115000"/>
                        </a:lnSpc>
                        <a:spcAft>
                          <a:spcPts val="0"/>
                        </a:spcAft>
                      </a:pPr>
                      <a:r>
                        <a:rPr lang="ru-RU" sz="1100">
                          <a:solidFill>
                            <a:srgbClr val="000000"/>
                          </a:solidFill>
                          <a:latin typeface="Calibri"/>
                          <a:ea typeface="Times New Roman"/>
                          <a:cs typeface="Times New Roman"/>
                        </a:rPr>
                        <a:t>8</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38</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26,31578947</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dirty="0">
                          <a:solidFill>
                            <a:srgbClr val="000000"/>
                          </a:solidFill>
                          <a:latin typeface="Calibri"/>
                          <a:ea typeface="Times New Roman"/>
                          <a:cs typeface="Times New Roman"/>
                        </a:rPr>
                        <a:t>31</a:t>
                      </a:r>
                      <a:endParaRPr lang="ru-RU" sz="1100" dirty="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133,3</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7,501875469</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90</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344</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2,906976744</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767">
                <a:tc>
                  <a:txBody>
                    <a:bodyPr/>
                    <a:lstStyle/>
                    <a:p>
                      <a:pPr algn="r">
                        <a:lnSpc>
                          <a:spcPct val="115000"/>
                        </a:lnSpc>
                        <a:spcAft>
                          <a:spcPts val="0"/>
                        </a:spcAft>
                      </a:pPr>
                      <a:r>
                        <a:rPr lang="ru-RU" sz="1100">
                          <a:solidFill>
                            <a:srgbClr val="000000"/>
                          </a:solidFill>
                          <a:latin typeface="Calibri"/>
                          <a:ea typeface="Times New Roman"/>
                          <a:cs typeface="Times New Roman"/>
                        </a:rPr>
                        <a:t>9</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41</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24,3902439</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32</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dirty="0">
                          <a:solidFill>
                            <a:srgbClr val="000000"/>
                          </a:solidFill>
                          <a:latin typeface="Calibri"/>
                          <a:ea typeface="Times New Roman"/>
                          <a:cs typeface="Times New Roman"/>
                        </a:rPr>
                        <a:t>137,6</a:t>
                      </a:r>
                      <a:endParaRPr lang="ru-RU" sz="1100" dirty="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7,26744186</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100</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387</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2,583979328</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767">
                <a:tc>
                  <a:txBody>
                    <a:bodyPr/>
                    <a:lstStyle/>
                    <a:p>
                      <a:pPr algn="r">
                        <a:lnSpc>
                          <a:spcPct val="115000"/>
                        </a:lnSpc>
                        <a:spcAft>
                          <a:spcPts val="0"/>
                        </a:spcAft>
                      </a:pPr>
                      <a:r>
                        <a:rPr lang="ru-RU" sz="1100">
                          <a:solidFill>
                            <a:srgbClr val="000000"/>
                          </a:solidFill>
                          <a:latin typeface="Calibri"/>
                          <a:ea typeface="Times New Roman"/>
                          <a:cs typeface="Times New Roman"/>
                        </a:rPr>
                        <a:t>10</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43</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23,25581395</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33</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dirty="0">
                          <a:solidFill>
                            <a:srgbClr val="000000"/>
                          </a:solidFill>
                          <a:latin typeface="Calibri"/>
                          <a:ea typeface="Times New Roman"/>
                          <a:cs typeface="Times New Roman"/>
                        </a:rPr>
                        <a:t>146,2</a:t>
                      </a:r>
                      <a:endParaRPr lang="ru-RU" sz="1100" dirty="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dirty="0">
                          <a:solidFill>
                            <a:srgbClr val="000000"/>
                          </a:solidFill>
                          <a:latin typeface="Calibri"/>
                          <a:ea typeface="Times New Roman"/>
                          <a:cs typeface="Times New Roman"/>
                        </a:rPr>
                        <a:t>6,83994528</a:t>
                      </a:r>
                      <a:endParaRPr lang="ru-RU" sz="1100" dirty="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110</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451,5</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2,214839424</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767">
                <a:tc>
                  <a:txBody>
                    <a:bodyPr/>
                    <a:lstStyle/>
                    <a:p>
                      <a:pPr algn="r">
                        <a:lnSpc>
                          <a:spcPct val="115000"/>
                        </a:lnSpc>
                        <a:spcAft>
                          <a:spcPts val="0"/>
                        </a:spcAft>
                      </a:pPr>
                      <a:r>
                        <a:rPr lang="ru-RU" sz="1100">
                          <a:solidFill>
                            <a:srgbClr val="000000"/>
                          </a:solidFill>
                          <a:latin typeface="Calibri"/>
                          <a:ea typeface="Times New Roman"/>
                          <a:cs typeface="Times New Roman"/>
                        </a:rPr>
                        <a:t>11</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47,3</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21,14164905</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34</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146,2</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dirty="0">
                          <a:solidFill>
                            <a:srgbClr val="000000"/>
                          </a:solidFill>
                          <a:latin typeface="Calibri"/>
                          <a:ea typeface="Times New Roman"/>
                          <a:cs typeface="Times New Roman"/>
                        </a:rPr>
                        <a:t>6,83994528</a:t>
                      </a:r>
                      <a:endParaRPr lang="ru-RU" sz="1100" dirty="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120</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494,5</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2,022244692</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767">
                <a:tc>
                  <a:txBody>
                    <a:bodyPr/>
                    <a:lstStyle/>
                    <a:p>
                      <a:pPr algn="r">
                        <a:lnSpc>
                          <a:spcPct val="115000"/>
                        </a:lnSpc>
                        <a:spcAft>
                          <a:spcPts val="0"/>
                        </a:spcAft>
                      </a:pPr>
                      <a:r>
                        <a:rPr lang="ru-RU" sz="1100">
                          <a:solidFill>
                            <a:srgbClr val="000000"/>
                          </a:solidFill>
                          <a:latin typeface="Calibri"/>
                          <a:ea typeface="Times New Roman"/>
                          <a:cs typeface="Times New Roman"/>
                        </a:rPr>
                        <a:t>12</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51,6</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19,37984496</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35</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150,5</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dirty="0">
                          <a:solidFill>
                            <a:srgbClr val="000000"/>
                          </a:solidFill>
                          <a:latin typeface="Calibri"/>
                          <a:ea typeface="Times New Roman"/>
                          <a:cs typeface="Times New Roman"/>
                        </a:rPr>
                        <a:t>6,644518272</a:t>
                      </a:r>
                      <a:endParaRPr lang="ru-RU" sz="1100" dirty="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dirty="0">
                          <a:solidFill>
                            <a:srgbClr val="000000"/>
                          </a:solidFill>
                          <a:latin typeface="Calibri"/>
                          <a:ea typeface="Times New Roman"/>
                          <a:cs typeface="Times New Roman"/>
                        </a:rPr>
                        <a:t>130</a:t>
                      </a:r>
                      <a:endParaRPr lang="ru-RU" sz="1100" dirty="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559</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1,788908766</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767">
                <a:tc>
                  <a:txBody>
                    <a:bodyPr/>
                    <a:lstStyle/>
                    <a:p>
                      <a:pPr algn="r">
                        <a:lnSpc>
                          <a:spcPct val="115000"/>
                        </a:lnSpc>
                        <a:spcAft>
                          <a:spcPts val="0"/>
                        </a:spcAft>
                      </a:pPr>
                      <a:r>
                        <a:rPr lang="ru-RU" sz="1100">
                          <a:solidFill>
                            <a:srgbClr val="000000"/>
                          </a:solidFill>
                          <a:latin typeface="Calibri"/>
                          <a:ea typeface="Times New Roman"/>
                          <a:cs typeface="Times New Roman"/>
                        </a:rPr>
                        <a:t>13</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55,9</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17,88908766</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36</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150,5</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6,644518272</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dirty="0">
                          <a:solidFill>
                            <a:srgbClr val="000000"/>
                          </a:solidFill>
                          <a:latin typeface="Calibri"/>
                          <a:ea typeface="Times New Roman"/>
                          <a:cs typeface="Times New Roman"/>
                        </a:rPr>
                        <a:t>140</a:t>
                      </a:r>
                      <a:endParaRPr lang="ru-RU" sz="1100" dirty="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623,5</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1,603849238</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767">
                <a:tc>
                  <a:txBody>
                    <a:bodyPr/>
                    <a:lstStyle/>
                    <a:p>
                      <a:pPr algn="r">
                        <a:lnSpc>
                          <a:spcPct val="115000"/>
                        </a:lnSpc>
                        <a:spcAft>
                          <a:spcPts val="0"/>
                        </a:spcAft>
                      </a:pPr>
                      <a:r>
                        <a:rPr lang="ru-RU" sz="1100">
                          <a:solidFill>
                            <a:srgbClr val="000000"/>
                          </a:solidFill>
                          <a:latin typeface="Calibri"/>
                          <a:ea typeface="Times New Roman"/>
                          <a:cs typeface="Times New Roman"/>
                        </a:rPr>
                        <a:t>14</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60,2</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16,61129568</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37</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159,1</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6,285355123</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dirty="0">
                          <a:solidFill>
                            <a:srgbClr val="000000"/>
                          </a:solidFill>
                          <a:latin typeface="Calibri"/>
                          <a:ea typeface="Times New Roman"/>
                          <a:cs typeface="Times New Roman"/>
                        </a:rPr>
                        <a:t>150</a:t>
                      </a:r>
                      <a:endParaRPr lang="ru-RU" sz="1100" dirty="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dirty="0">
                          <a:solidFill>
                            <a:srgbClr val="000000"/>
                          </a:solidFill>
                          <a:latin typeface="Calibri"/>
                          <a:ea typeface="Times New Roman"/>
                          <a:cs typeface="Times New Roman"/>
                        </a:rPr>
                        <a:t>666,5</a:t>
                      </a:r>
                      <a:endParaRPr lang="ru-RU" sz="1100" dirty="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1,500375094</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767">
                <a:tc>
                  <a:txBody>
                    <a:bodyPr/>
                    <a:lstStyle/>
                    <a:p>
                      <a:pPr algn="r">
                        <a:lnSpc>
                          <a:spcPct val="115000"/>
                        </a:lnSpc>
                        <a:spcAft>
                          <a:spcPts val="0"/>
                        </a:spcAft>
                      </a:pPr>
                      <a:r>
                        <a:rPr lang="ru-RU" sz="1100">
                          <a:solidFill>
                            <a:srgbClr val="000000"/>
                          </a:solidFill>
                          <a:latin typeface="Calibri"/>
                          <a:ea typeface="Times New Roman"/>
                          <a:cs typeface="Times New Roman"/>
                        </a:rPr>
                        <a:t>15</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64,5</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15,50387597</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38</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159,1</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6,285355123</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160</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dirty="0">
                          <a:solidFill>
                            <a:srgbClr val="000000"/>
                          </a:solidFill>
                          <a:latin typeface="Calibri"/>
                          <a:ea typeface="Times New Roman"/>
                          <a:cs typeface="Times New Roman"/>
                        </a:rPr>
                        <a:t>731</a:t>
                      </a:r>
                      <a:endParaRPr lang="ru-RU" sz="1100" dirty="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1,367989056</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767">
                <a:tc>
                  <a:txBody>
                    <a:bodyPr/>
                    <a:lstStyle/>
                    <a:p>
                      <a:pPr algn="r">
                        <a:lnSpc>
                          <a:spcPct val="115000"/>
                        </a:lnSpc>
                        <a:spcAft>
                          <a:spcPts val="0"/>
                        </a:spcAft>
                      </a:pPr>
                      <a:r>
                        <a:rPr lang="ru-RU" sz="1100">
                          <a:solidFill>
                            <a:srgbClr val="000000"/>
                          </a:solidFill>
                          <a:latin typeface="Calibri"/>
                          <a:ea typeface="Times New Roman"/>
                          <a:cs typeface="Times New Roman"/>
                        </a:rPr>
                        <a:t>16</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68,8</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14,53488372</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39</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172</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5,813953488</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170</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dirty="0">
                          <a:solidFill>
                            <a:srgbClr val="000000"/>
                          </a:solidFill>
                          <a:latin typeface="Calibri"/>
                          <a:ea typeface="Times New Roman"/>
                          <a:cs typeface="Times New Roman"/>
                        </a:rPr>
                        <a:t>795,5</a:t>
                      </a:r>
                      <a:endParaRPr lang="ru-RU" sz="1100" dirty="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1,257071025</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767">
                <a:tc>
                  <a:txBody>
                    <a:bodyPr/>
                    <a:lstStyle/>
                    <a:p>
                      <a:pPr algn="r">
                        <a:lnSpc>
                          <a:spcPct val="115000"/>
                        </a:lnSpc>
                        <a:spcAft>
                          <a:spcPts val="0"/>
                        </a:spcAft>
                      </a:pPr>
                      <a:r>
                        <a:rPr lang="ru-RU" sz="1100">
                          <a:solidFill>
                            <a:srgbClr val="000000"/>
                          </a:solidFill>
                          <a:latin typeface="Calibri"/>
                          <a:ea typeface="Times New Roman"/>
                          <a:cs typeface="Times New Roman"/>
                        </a:rPr>
                        <a:t>17</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68,8</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14,53488372</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40</a:t>
                      </a:r>
                      <a:endParaRPr lang="ru-RU" sz="1100">
                        <a:latin typeface="Calibri"/>
                        <a:ea typeface="Times New Roman"/>
                        <a:cs typeface="Times New Roman"/>
                      </a:endParaRPr>
                    </a:p>
                  </a:txBody>
                  <a:tcPr marL="45764" marR="45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172</a:t>
                      </a:r>
                      <a:endParaRPr lang="ru-RU" sz="1100">
                        <a:latin typeface="Calibri"/>
                        <a:ea typeface="Times New Roman"/>
                        <a:cs typeface="Times New Roman"/>
                      </a:endParaRPr>
                    </a:p>
                  </a:txBody>
                  <a:tcPr marL="45764" marR="45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5,813953488</a:t>
                      </a:r>
                      <a:endParaRPr lang="ru-RU" sz="1100">
                        <a:latin typeface="Calibri"/>
                        <a:ea typeface="Times New Roman"/>
                        <a:cs typeface="Times New Roman"/>
                      </a:endParaRPr>
                    </a:p>
                  </a:txBody>
                  <a:tcPr marL="45764" marR="45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180</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dirty="0">
                          <a:solidFill>
                            <a:srgbClr val="000000"/>
                          </a:solidFill>
                          <a:latin typeface="Calibri"/>
                          <a:ea typeface="Times New Roman"/>
                          <a:cs typeface="Times New Roman"/>
                        </a:rPr>
                        <a:t>860</a:t>
                      </a:r>
                      <a:endParaRPr lang="ru-RU" sz="1100" dirty="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1,162790698</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767">
                <a:tc>
                  <a:txBody>
                    <a:bodyPr/>
                    <a:lstStyle/>
                    <a:p>
                      <a:pPr algn="r">
                        <a:lnSpc>
                          <a:spcPct val="115000"/>
                        </a:lnSpc>
                        <a:spcAft>
                          <a:spcPts val="0"/>
                        </a:spcAft>
                      </a:pPr>
                      <a:r>
                        <a:rPr lang="ru-RU" sz="1100">
                          <a:solidFill>
                            <a:srgbClr val="000000"/>
                          </a:solidFill>
                          <a:latin typeface="Calibri"/>
                          <a:ea typeface="Times New Roman"/>
                          <a:cs typeface="Times New Roman"/>
                        </a:rPr>
                        <a:t>18</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73,1</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13,67989056</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41</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176,3</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5,672149745</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190</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dirty="0">
                          <a:solidFill>
                            <a:srgbClr val="000000"/>
                          </a:solidFill>
                          <a:latin typeface="Calibri"/>
                          <a:ea typeface="Times New Roman"/>
                          <a:cs typeface="Times New Roman"/>
                        </a:rPr>
                        <a:t>903</a:t>
                      </a:r>
                      <a:endParaRPr lang="ru-RU" sz="1100" dirty="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dirty="0">
                          <a:solidFill>
                            <a:srgbClr val="000000"/>
                          </a:solidFill>
                          <a:latin typeface="Calibri"/>
                          <a:ea typeface="Times New Roman"/>
                          <a:cs typeface="Times New Roman"/>
                        </a:rPr>
                        <a:t>1,107419712</a:t>
                      </a:r>
                      <a:endParaRPr lang="ru-RU" sz="1100" dirty="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767">
                <a:tc>
                  <a:txBody>
                    <a:bodyPr/>
                    <a:lstStyle/>
                    <a:p>
                      <a:pPr algn="r">
                        <a:lnSpc>
                          <a:spcPct val="115000"/>
                        </a:lnSpc>
                        <a:spcAft>
                          <a:spcPts val="0"/>
                        </a:spcAft>
                      </a:pPr>
                      <a:r>
                        <a:rPr lang="ru-RU" sz="1100">
                          <a:solidFill>
                            <a:srgbClr val="000000"/>
                          </a:solidFill>
                          <a:latin typeface="Calibri"/>
                          <a:ea typeface="Times New Roman"/>
                          <a:cs typeface="Times New Roman"/>
                        </a:rPr>
                        <a:t>19</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81,7</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12,23990208</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42</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180,6</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5,53709856</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200</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946</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dirty="0">
                          <a:solidFill>
                            <a:srgbClr val="000000"/>
                          </a:solidFill>
                          <a:latin typeface="Calibri"/>
                          <a:ea typeface="Times New Roman"/>
                          <a:cs typeface="Times New Roman"/>
                        </a:rPr>
                        <a:t>1,057082452</a:t>
                      </a:r>
                      <a:endParaRPr lang="ru-RU" sz="1100" dirty="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767">
                <a:tc>
                  <a:txBody>
                    <a:bodyPr/>
                    <a:lstStyle/>
                    <a:p>
                      <a:pPr algn="r">
                        <a:lnSpc>
                          <a:spcPct val="115000"/>
                        </a:lnSpc>
                        <a:spcAft>
                          <a:spcPts val="0"/>
                        </a:spcAft>
                      </a:pPr>
                      <a:r>
                        <a:rPr lang="ru-RU" sz="1100">
                          <a:solidFill>
                            <a:srgbClr val="000000"/>
                          </a:solidFill>
                          <a:latin typeface="Calibri"/>
                          <a:ea typeface="Times New Roman"/>
                          <a:cs typeface="Times New Roman"/>
                        </a:rPr>
                        <a:t>20</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86</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11,62790698</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43</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189,2</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5,285412262</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250</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1359,875</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dirty="0">
                          <a:solidFill>
                            <a:srgbClr val="000000"/>
                          </a:solidFill>
                          <a:latin typeface="Calibri"/>
                          <a:ea typeface="Times New Roman"/>
                          <a:cs typeface="Times New Roman"/>
                        </a:rPr>
                        <a:t>0,735361706</a:t>
                      </a:r>
                      <a:endParaRPr lang="ru-RU" sz="1100" dirty="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767">
                <a:tc>
                  <a:txBody>
                    <a:bodyPr/>
                    <a:lstStyle/>
                    <a:p>
                      <a:pPr algn="r">
                        <a:lnSpc>
                          <a:spcPct val="115000"/>
                        </a:lnSpc>
                        <a:spcAft>
                          <a:spcPts val="0"/>
                        </a:spcAft>
                      </a:pPr>
                      <a:r>
                        <a:rPr lang="ru-RU" sz="1100">
                          <a:solidFill>
                            <a:srgbClr val="000000"/>
                          </a:solidFill>
                          <a:latin typeface="Calibri"/>
                          <a:ea typeface="Times New Roman"/>
                          <a:cs typeface="Times New Roman"/>
                        </a:rPr>
                        <a:t>21</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90,3</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11,07419712</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44</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184,9</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5,408328826</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300</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1655,5</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dirty="0">
                          <a:solidFill>
                            <a:srgbClr val="000000"/>
                          </a:solidFill>
                          <a:latin typeface="Calibri"/>
                          <a:ea typeface="Times New Roman"/>
                          <a:cs typeface="Times New Roman"/>
                        </a:rPr>
                        <a:t>0,604047116</a:t>
                      </a:r>
                      <a:endParaRPr lang="ru-RU" sz="1100" dirty="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767">
                <a:tc>
                  <a:txBody>
                    <a:bodyPr/>
                    <a:lstStyle/>
                    <a:p>
                      <a:pPr algn="r">
                        <a:lnSpc>
                          <a:spcPct val="115000"/>
                        </a:lnSpc>
                        <a:spcAft>
                          <a:spcPts val="0"/>
                        </a:spcAft>
                      </a:pPr>
                      <a:r>
                        <a:rPr lang="ru-RU" sz="1100">
                          <a:solidFill>
                            <a:srgbClr val="000000"/>
                          </a:solidFill>
                          <a:latin typeface="Calibri"/>
                          <a:ea typeface="Times New Roman"/>
                          <a:cs typeface="Times New Roman"/>
                        </a:rPr>
                        <a:t>22</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94,6</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10,57082452</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45</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197,8</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5,055611729</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350</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1951,125</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dirty="0">
                          <a:solidFill>
                            <a:srgbClr val="000000"/>
                          </a:solidFill>
                          <a:latin typeface="Calibri"/>
                          <a:ea typeface="Times New Roman"/>
                          <a:cs typeface="Times New Roman"/>
                        </a:rPr>
                        <a:t>0,512524825</a:t>
                      </a:r>
                      <a:endParaRPr lang="ru-RU" sz="1100" dirty="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767">
                <a:tc>
                  <a:txBody>
                    <a:bodyPr/>
                    <a:lstStyle/>
                    <a:p>
                      <a:pPr algn="r">
                        <a:lnSpc>
                          <a:spcPct val="115000"/>
                        </a:lnSpc>
                        <a:spcAft>
                          <a:spcPts val="0"/>
                        </a:spcAft>
                      </a:pPr>
                      <a:r>
                        <a:rPr lang="ru-RU" sz="1100">
                          <a:solidFill>
                            <a:srgbClr val="000000"/>
                          </a:solidFill>
                          <a:latin typeface="Calibri"/>
                          <a:ea typeface="Times New Roman"/>
                          <a:cs typeface="Times New Roman"/>
                        </a:rPr>
                        <a:t>23</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94,6</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10,57082452</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46</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197,8</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5,055611729</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ru-RU" sz="1100">
                        <a:solidFill>
                          <a:srgbClr val="000000"/>
                        </a:solidFill>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ru-RU" sz="1100">
                        <a:solidFill>
                          <a:srgbClr val="000000"/>
                        </a:solidFill>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ru-RU" sz="1100" dirty="0">
                        <a:solidFill>
                          <a:srgbClr val="000000"/>
                        </a:solidFill>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767">
                <a:tc>
                  <a:txBody>
                    <a:bodyPr/>
                    <a:lstStyle/>
                    <a:p>
                      <a:pPr algn="r">
                        <a:lnSpc>
                          <a:spcPct val="115000"/>
                        </a:lnSpc>
                        <a:spcAft>
                          <a:spcPts val="0"/>
                        </a:spcAft>
                      </a:pPr>
                      <a:r>
                        <a:rPr lang="ru-RU" sz="1100">
                          <a:solidFill>
                            <a:srgbClr val="000000"/>
                          </a:solidFill>
                          <a:latin typeface="Calibri"/>
                          <a:ea typeface="Times New Roman"/>
                          <a:cs typeface="Times New Roman"/>
                        </a:rPr>
                        <a:t>24</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103,2</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9,689922481</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47</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197,8</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solidFill>
                            <a:srgbClr val="000000"/>
                          </a:solidFill>
                          <a:latin typeface="Calibri"/>
                          <a:ea typeface="Times New Roman"/>
                          <a:cs typeface="Times New Roman"/>
                        </a:rPr>
                        <a:t>5,055611729</a:t>
                      </a:r>
                      <a:endParaRPr lang="ru-RU" sz="1100">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ru-RU" sz="1100">
                        <a:solidFill>
                          <a:srgbClr val="000000"/>
                        </a:solidFill>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ru-RU" sz="1100">
                        <a:solidFill>
                          <a:srgbClr val="000000"/>
                        </a:solidFill>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ru-RU" sz="1100" dirty="0">
                        <a:solidFill>
                          <a:srgbClr val="000000"/>
                        </a:solidFill>
                        <a:latin typeface="Calibri"/>
                        <a:ea typeface="Times New Roman"/>
                        <a:cs typeface="Times New Roman"/>
                      </a:endParaRPr>
                    </a:p>
                  </a:txBody>
                  <a:tcPr marL="45764" marR="457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357158" y="357166"/>
            <a:ext cx="850112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 основании таблицы зависимости силы отталкивания между магнитом и катушки с переменным током от частоты тока строится график. Горизонтальная ось </a:t>
            </a:r>
            <a:r>
              <a:rPr kumimoji="0" lang="ru-RU" sz="16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логарифмическая шкала частот, вертикальная ось </a:t>
            </a:r>
            <a:r>
              <a:rPr kumimoji="0" lang="ru-RU" sz="16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сила отталкивания в относительных единицах</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0" name="Диаграмма 9"/>
          <p:cNvGraphicFramePr/>
          <p:nvPr/>
        </p:nvGraphicFramePr>
        <p:xfrm>
          <a:off x="857224" y="1357298"/>
          <a:ext cx="7429551" cy="507209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789</TotalTime>
  <Words>1543</Words>
  <Application>Microsoft Office PowerPoint</Application>
  <PresentationFormat>Экран (4:3)</PresentationFormat>
  <Paragraphs>332</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  Опыты по взаимодействию катушки с постоянным током и катушки с переменным током, катушки с переменным током и постоянным магнитом </vt:lpstr>
      <vt:lpstr>Слайд 2</vt:lpstr>
      <vt:lpstr>1. 1 Взаимодействие катушки с переменным током и катушки с постоянным током. </vt:lpstr>
      <vt:lpstr>Слайд 4</vt:lpstr>
      <vt:lpstr> На основании таблицы зависимости силы отталкивания между катушкой с постоянным током и катушки с переменным током от частоты тока строится график. Горизонтальная ось – логарифмическая шкала частот, вертикальная ось – сила отталкивания в относительных единицах. </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Исследование взаимодействия  проводника с постоянным током  и проводника с переменным током. </dc:title>
  <dc:creator>Сергей</dc:creator>
  <cp:lastModifiedBy>Сергей</cp:lastModifiedBy>
  <cp:revision>101</cp:revision>
  <dcterms:created xsi:type="dcterms:W3CDTF">2020-02-27T12:08:32Z</dcterms:created>
  <dcterms:modified xsi:type="dcterms:W3CDTF">2023-04-23T05:03:57Z</dcterms:modified>
</cp:coreProperties>
</file>