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  <p:sldMasterId id="2147483778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4" r:id="rId11"/>
    <p:sldId id="266" r:id="rId12"/>
    <p:sldId id="267" r:id="rId13"/>
    <p:sldId id="268" r:id="rId14"/>
    <p:sldId id="269" r:id="rId15"/>
    <p:sldId id="263" r:id="rId16"/>
    <p:sldId id="270" r:id="rId17"/>
    <p:sldId id="273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6327F"/>
    <a:srgbClr val="33CCCC"/>
    <a:srgbClr val="FF6600"/>
    <a:srgbClr val="99FF66"/>
    <a:srgbClr val="D1FD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8" autoAdjust="0"/>
    <p:restoredTop sz="94660"/>
  </p:normalViewPr>
  <p:slideViewPr>
    <p:cSldViewPr>
      <p:cViewPr>
        <p:scale>
          <a:sx n="150" d="100"/>
          <a:sy n="150" d="100"/>
        </p:scale>
        <p:origin x="-72" y="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405624-C71E-47F2-AFF3-B7E85B5F10AA}" type="doc">
      <dgm:prSet loTypeId="urn:microsoft.com/office/officeart/2005/8/layout/vList4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CD0641D-EA26-4947-B7B9-1A46620ABB9C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Дать представление о форме и физических свойствах фитбола.</a:t>
          </a:r>
        </a:p>
        <a:p>
          <a:r>
            <a: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Учить правильной посадке на фитболе.</a:t>
          </a:r>
        </a:p>
        <a:p>
          <a:r>
            <a: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Учить базовым положениям при выполнении упражнений в партере .</a:t>
          </a:r>
          <a:endParaRPr lang="ru-RU" sz="16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7E0963-9865-4F04-BF70-E710A734919D}" type="parTrans" cxnId="{5F7FB2DF-6F90-47FE-A746-D31A03E8417B}">
      <dgm:prSet/>
      <dgm:spPr/>
      <dgm:t>
        <a:bodyPr/>
        <a:lstStyle/>
        <a:p>
          <a:endParaRPr lang="ru-RU"/>
        </a:p>
      </dgm:t>
    </dgm:pt>
    <dgm:pt modelId="{A28FE0CC-D9D2-45C7-A151-91F0F5C5CE1C}" type="sibTrans" cxnId="{5F7FB2DF-6F90-47FE-A746-D31A03E8417B}">
      <dgm:prSet/>
      <dgm:spPr/>
      <dgm:t>
        <a:bodyPr/>
        <a:lstStyle/>
        <a:p>
          <a:endParaRPr lang="ru-RU"/>
        </a:p>
      </dgm:t>
    </dgm:pt>
    <dgm:pt modelId="{64C9F365-B22A-4CD7-92C1-77DE6E73CC82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Учить выполнять комплексы ОРУ с использованием фитбола в едином для всей группе темпе.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Формировать умение выполнять упражнения на растягивание с использованием фитбола.</a:t>
          </a:r>
        </a:p>
        <a:p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8B065F-0EB3-46A2-9EF3-17F850539704}" type="parTrans" cxnId="{C747AE8A-5DEC-469E-B5F5-BFEC12C89BF1}">
      <dgm:prSet/>
      <dgm:spPr/>
      <dgm:t>
        <a:bodyPr/>
        <a:lstStyle/>
        <a:p>
          <a:endParaRPr lang="ru-RU"/>
        </a:p>
      </dgm:t>
    </dgm:pt>
    <dgm:pt modelId="{9CEBE466-0CC4-48CD-A878-EE3331A95398}" type="sibTrans" cxnId="{C747AE8A-5DEC-469E-B5F5-BFEC12C89BF1}">
      <dgm:prSet/>
      <dgm:spPr/>
      <dgm:t>
        <a:bodyPr/>
        <a:lstStyle/>
        <a:p>
          <a:endParaRPr lang="ru-RU"/>
        </a:p>
      </dgm:t>
    </dgm:pt>
    <dgm:pt modelId="{50D13572-0CAC-4885-9028-45260ABC4236}">
      <dgm:prSet phldrT="[Текст]" phldr="1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164E5E-AF18-4D86-B610-07432ED52482}" type="parTrans" cxnId="{807A0954-90A7-49AC-9C5A-306FEB7D084C}">
      <dgm:prSet/>
      <dgm:spPr/>
      <dgm:t>
        <a:bodyPr/>
        <a:lstStyle/>
        <a:p>
          <a:endParaRPr lang="ru-RU"/>
        </a:p>
      </dgm:t>
    </dgm:pt>
    <dgm:pt modelId="{B8324B71-92C5-4575-9E57-A4FE9E500E86}" type="sibTrans" cxnId="{807A0954-90A7-49AC-9C5A-306FEB7D084C}">
      <dgm:prSet/>
      <dgm:spPr/>
      <dgm:t>
        <a:bodyPr/>
        <a:lstStyle/>
        <a:p>
          <a:endParaRPr lang="ru-RU"/>
        </a:p>
      </dgm:t>
    </dgm:pt>
    <dgm:pt modelId="{5D559A76-6864-45BF-9E2D-64E23F8DAF07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Совершенствовать качество выполнения упражнений в равновесии детей младшего школьного возраста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B643DE-5AEA-42E5-AA19-C57D004F6EBE}" type="parTrans" cxnId="{C40E0BBE-F565-42BE-A66D-BC2AFCF179A6}">
      <dgm:prSet/>
      <dgm:spPr/>
      <dgm:t>
        <a:bodyPr/>
        <a:lstStyle/>
        <a:p>
          <a:endParaRPr lang="ru-RU"/>
        </a:p>
      </dgm:t>
    </dgm:pt>
    <dgm:pt modelId="{723B632A-51E1-4683-86C8-68DCA1CDDE58}" type="sibTrans" cxnId="{C40E0BBE-F565-42BE-A66D-BC2AFCF179A6}">
      <dgm:prSet/>
      <dgm:spPr/>
      <dgm:t>
        <a:bodyPr/>
        <a:lstStyle/>
        <a:p>
          <a:endParaRPr lang="ru-RU"/>
        </a:p>
      </dgm:t>
    </dgm:pt>
    <dgm:pt modelId="{06D79730-40B3-4DFC-9BAF-60D7C56A6B14}">
      <dgm:prSet phldrT="[Текст]" phldr="1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 sz="1000" dirty="0"/>
        </a:p>
      </dgm:t>
    </dgm:pt>
    <dgm:pt modelId="{7447511B-FA92-4B53-A9FF-4EBCEFE71CB5}" type="parTrans" cxnId="{720E0476-D1BE-459E-A817-B4357090E764}">
      <dgm:prSet/>
      <dgm:spPr/>
      <dgm:t>
        <a:bodyPr/>
        <a:lstStyle/>
        <a:p>
          <a:endParaRPr lang="ru-RU"/>
        </a:p>
      </dgm:t>
    </dgm:pt>
    <dgm:pt modelId="{23166249-218E-48A4-8809-89CD4502E149}" type="sibTrans" cxnId="{720E0476-D1BE-459E-A817-B4357090E764}">
      <dgm:prSet/>
      <dgm:spPr/>
      <dgm:t>
        <a:bodyPr/>
        <a:lstStyle/>
        <a:p>
          <a:endParaRPr lang="ru-RU"/>
        </a:p>
      </dgm:t>
    </dgm:pt>
    <dgm:pt modelId="{2368CBF8-F4D8-43C3-99F8-86E9187796F9}">
      <dgm:prSet phldrT="[Текст]" phldr="1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 sz="1000" dirty="0"/>
        </a:p>
      </dgm:t>
    </dgm:pt>
    <dgm:pt modelId="{1DA3644E-FEF5-4862-91D1-23E9025550F1}" type="parTrans" cxnId="{14960A45-6703-4B62-9B83-974F89319A2C}">
      <dgm:prSet/>
      <dgm:spPr/>
      <dgm:t>
        <a:bodyPr/>
        <a:lstStyle/>
        <a:p>
          <a:endParaRPr lang="ru-RU"/>
        </a:p>
      </dgm:t>
    </dgm:pt>
    <dgm:pt modelId="{AF2EE6DE-C326-4A3A-B661-8554565D0EFC}" type="sibTrans" cxnId="{14960A45-6703-4B62-9B83-974F89319A2C}">
      <dgm:prSet/>
      <dgm:spPr/>
      <dgm:t>
        <a:bodyPr/>
        <a:lstStyle/>
        <a:p>
          <a:endParaRPr lang="ru-RU"/>
        </a:p>
      </dgm:t>
    </dgm:pt>
    <dgm:pt modelId="{EFD32EB1-F7F6-4420-825F-D18B2B37ED89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Учить сохранению правильной осанки при выполнении упражнений для рук и ног в сочетании с покачиваниями на фитболе.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Формировать навык сохранения правильной осанки в упражнениях с уменьшением площади опоры .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Учить ребёнка упражнениям на сохранение  равновесия с различными положениями на фитболе. 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Формировать умение выполнять упражнения  в расслаблении  мышц на фитболе.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53E0BF-8355-4BE4-9EE4-33AE846B94C4}" type="parTrans" cxnId="{B341C7D8-2584-4888-8CAF-554FB4801FD3}">
      <dgm:prSet/>
      <dgm:spPr/>
      <dgm:t>
        <a:bodyPr/>
        <a:lstStyle/>
        <a:p>
          <a:endParaRPr lang="ru-RU"/>
        </a:p>
      </dgm:t>
    </dgm:pt>
    <dgm:pt modelId="{6AE014BF-354A-4A7F-BB3D-40CD319DDBD8}" type="sibTrans" cxnId="{B341C7D8-2584-4888-8CAF-554FB4801FD3}">
      <dgm:prSet/>
      <dgm:spPr/>
      <dgm:t>
        <a:bodyPr/>
        <a:lstStyle/>
        <a:p>
          <a:endParaRPr lang="ru-RU"/>
        </a:p>
      </dgm:t>
    </dgm:pt>
    <dgm:pt modelId="{15AFBE1A-E149-4DF0-963B-3BD2621D170A}" type="pres">
      <dgm:prSet presAssocID="{3D405624-C71E-47F2-AFF3-B7E85B5F10A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FDEDA4-3B25-46C7-BDB0-AC9498A87801}" type="pres">
      <dgm:prSet presAssocID="{FCD0641D-EA26-4947-B7B9-1A46620ABB9C}" presName="comp" presStyleCnt="0"/>
      <dgm:spPr/>
    </dgm:pt>
    <dgm:pt modelId="{B59C0C91-9563-4DB8-A29C-DC854D84123D}" type="pres">
      <dgm:prSet presAssocID="{FCD0641D-EA26-4947-B7B9-1A46620ABB9C}" presName="box" presStyleLbl="node1" presStyleIdx="0" presStyleCnt="4" custScaleX="92858" custLinFactNeighborX="-892" custLinFactNeighborY="6362"/>
      <dgm:spPr/>
      <dgm:t>
        <a:bodyPr/>
        <a:lstStyle/>
        <a:p>
          <a:endParaRPr lang="ru-RU"/>
        </a:p>
      </dgm:t>
    </dgm:pt>
    <dgm:pt modelId="{6C9B3AE6-E4D8-409D-A916-04EEDD87EBE1}" type="pres">
      <dgm:prSet presAssocID="{FCD0641D-EA26-4947-B7B9-1A46620ABB9C}" presName="img" presStyleLbl="fgImgPlace1" presStyleIdx="0" presStyleCnt="4" custScaleX="78223" custScaleY="99611" custLinFactNeighborX="-49" custLinFactNeighborY="3210"/>
      <dgm:spPr>
        <a:solidFill>
          <a:schemeClr val="accent1">
            <a:lumMod val="60000"/>
            <a:lumOff val="40000"/>
          </a:schemeClr>
        </a:solidFill>
        <a:ln>
          <a:solidFill>
            <a:schemeClr val="tx2"/>
          </a:solidFill>
        </a:ln>
      </dgm:spPr>
    </dgm:pt>
    <dgm:pt modelId="{1F529A84-15E2-4DE4-9302-AF6C2C032D24}" type="pres">
      <dgm:prSet presAssocID="{FCD0641D-EA26-4947-B7B9-1A46620ABB9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E2F56-4F35-4F86-96DA-69A9BCF95B64}" type="pres">
      <dgm:prSet presAssocID="{A28FE0CC-D9D2-45C7-A151-91F0F5C5CE1C}" presName="spacer" presStyleCnt="0"/>
      <dgm:spPr/>
    </dgm:pt>
    <dgm:pt modelId="{48B6A565-C2C9-42D5-A6DB-7CEB1C531BAB}" type="pres">
      <dgm:prSet presAssocID="{EFD32EB1-F7F6-4420-825F-D18B2B37ED89}" presName="comp" presStyleCnt="0"/>
      <dgm:spPr/>
    </dgm:pt>
    <dgm:pt modelId="{6E0F9368-A8D7-49AF-893F-58376540D0EC}" type="pres">
      <dgm:prSet presAssocID="{EFD32EB1-F7F6-4420-825F-D18B2B37ED89}" presName="box" presStyleLbl="node1" presStyleIdx="1" presStyleCnt="4" custScaleX="92858" custScaleY="210213" custLinFactNeighborX="-1015" custLinFactNeighborY="4511"/>
      <dgm:spPr/>
      <dgm:t>
        <a:bodyPr/>
        <a:lstStyle/>
        <a:p>
          <a:endParaRPr lang="ru-RU"/>
        </a:p>
      </dgm:t>
    </dgm:pt>
    <dgm:pt modelId="{4F3CF90D-BB85-43D5-BA6D-150F6815D4B3}" type="pres">
      <dgm:prSet presAssocID="{EFD32EB1-F7F6-4420-825F-D18B2B37ED89}" presName="img" presStyleLbl="fgImgPlace1" presStyleIdx="1" presStyleCnt="4" custScaleX="80769" custScaleY="233784" custLinFactNeighborX="613" custLinFactNeighborY="7052"/>
      <dgm:spPr>
        <a:solidFill>
          <a:schemeClr val="accent2">
            <a:lumMod val="60000"/>
            <a:lumOff val="40000"/>
          </a:schemeClr>
        </a:solidFill>
        <a:ln>
          <a:solidFill>
            <a:schemeClr val="tx2"/>
          </a:solidFill>
        </a:ln>
      </dgm:spPr>
    </dgm:pt>
    <dgm:pt modelId="{793242F4-20A0-4236-9FE9-DA86340206B5}" type="pres">
      <dgm:prSet presAssocID="{EFD32EB1-F7F6-4420-825F-D18B2B37ED8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9B30C-B500-4949-A30D-0C500C31DD88}" type="pres">
      <dgm:prSet presAssocID="{6AE014BF-354A-4A7F-BB3D-40CD319DDBD8}" presName="spacer" presStyleCnt="0"/>
      <dgm:spPr/>
    </dgm:pt>
    <dgm:pt modelId="{5AB3B7D8-E73C-4C20-8547-A7206C619F54}" type="pres">
      <dgm:prSet presAssocID="{64C9F365-B22A-4CD7-92C1-77DE6E73CC82}" presName="comp" presStyleCnt="0"/>
      <dgm:spPr/>
    </dgm:pt>
    <dgm:pt modelId="{C8D60C96-7B1A-40A5-9D53-902A91E9646D}" type="pres">
      <dgm:prSet presAssocID="{64C9F365-B22A-4CD7-92C1-77DE6E73CC82}" presName="box" presStyleLbl="node1" presStyleIdx="2" presStyleCnt="4" custScaleX="92857" custLinFactNeighborX="-893" custLinFactNeighborY="597"/>
      <dgm:spPr/>
      <dgm:t>
        <a:bodyPr/>
        <a:lstStyle/>
        <a:p>
          <a:endParaRPr lang="ru-RU"/>
        </a:p>
      </dgm:t>
    </dgm:pt>
    <dgm:pt modelId="{7F76F4B3-D552-4B29-98FA-BD3D9CA2E468}" type="pres">
      <dgm:prSet presAssocID="{64C9F365-B22A-4CD7-92C1-77DE6E73CC82}" presName="img" presStyleLbl="fgImgPlace1" presStyleIdx="2" presStyleCnt="4" custScaleX="75031"/>
      <dgm:spPr>
        <a:solidFill>
          <a:schemeClr val="accent6">
            <a:lumMod val="60000"/>
            <a:lumOff val="40000"/>
          </a:schemeClr>
        </a:solidFill>
        <a:ln>
          <a:solidFill>
            <a:schemeClr val="tx2"/>
          </a:solidFill>
        </a:ln>
      </dgm:spPr>
    </dgm:pt>
    <dgm:pt modelId="{004545F5-ACB3-4721-A96B-690B16C29937}" type="pres">
      <dgm:prSet presAssocID="{64C9F365-B22A-4CD7-92C1-77DE6E73CC8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6D66D-3CA5-4971-BA6E-E6C4C9F752E2}" type="pres">
      <dgm:prSet presAssocID="{9CEBE466-0CC4-48CD-A878-EE3331A95398}" presName="spacer" presStyleCnt="0"/>
      <dgm:spPr/>
    </dgm:pt>
    <dgm:pt modelId="{C8B8C056-7009-4CAE-90EA-48C35C553606}" type="pres">
      <dgm:prSet presAssocID="{5D559A76-6864-45BF-9E2D-64E23F8DAF07}" presName="comp" presStyleCnt="0"/>
      <dgm:spPr/>
    </dgm:pt>
    <dgm:pt modelId="{D5B98D35-217B-4FE6-BB1A-714ACFDE2AED}" type="pres">
      <dgm:prSet presAssocID="{5D559A76-6864-45BF-9E2D-64E23F8DAF07}" presName="box" presStyleLbl="node1" presStyleIdx="3" presStyleCnt="4" custScaleX="92858" custScaleY="61497" custLinFactNeighborX="-893" custLinFactNeighborY="-5564"/>
      <dgm:spPr/>
      <dgm:t>
        <a:bodyPr/>
        <a:lstStyle/>
        <a:p>
          <a:endParaRPr lang="ru-RU"/>
        </a:p>
      </dgm:t>
    </dgm:pt>
    <dgm:pt modelId="{2B64D02A-EA9E-4C6A-B5AE-A0BCB71A8656}" type="pres">
      <dgm:prSet presAssocID="{5D559A76-6864-45BF-9E2D-64E23F8DAF07}" presName="img" presStyleLbl="fgImgPlace1" presStyleIdx="3" presStyleCnt="4" custScaleX="75032" custScaleY="64943" custLinFactNeighborX="-1653" custLinFactNeighborY="-8203"/>
      <dgm:spPr>
        <a:solidFill>
          <a:schemeClr val="bg2">
            <a:lumMod val="50000"/>
          </a:schemeClr>
        </a:solidFill>
        <a:ln>
          <a:solidFill>
            <a:schemeClr val="tx2"/>
          </a:solidFill>
        </a:ln>
      </dgm:spPr>
    </dgm:pt>
    <dgm:pt modelId="{F70488B8-C1B4-42B3-AE66-0E7378EBF4D4}" type="pres">
      <dgm:prSet presAssocID="{5D559A76-6864-45BF-9E2D-64E23F8DAF0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19CC59-10BC-47BD-B7F5-CBB504460DF0}" type="presOf" srcId="{EFD32EB1-F7F6-4420-825F-D18B2B37ED89}" destId="{6E0F9368-A8D7-49AF-893F-58376540D0EC}" srcOrd="0" destOrd="0" presId="urn:microsoft.com/office/officeart/2005/8/layout/vList4"/>
    <dgm:cxn modelId="{128DF93B-024B-4143-B17C-08FA2CBF4AC4}" type="presOf" srcId="{5D559A76-6864-45BF-9E2D-64E23F8DAF07}" destId="{F70488B8-C1B4-42B3-AE66-0E7378EBF4D4}" srcOrd="1" destOrd="0" presId="urn:microsoft.com/office/officeart/2005/8/layout/vList4"/>
    <dgm:cxn modelId="{B341C7D8-2584-4888-8CAF-554FB4801FD3}" srcId="{3D405624-C71E-47F2-AFF3-B7E85B5F10AA}" destId="{EFD32EB1-F7F6-4420-825F-D18B2B37ED89}" srcOrd="1" destOrd="0" parTransId="{5953E0BF-8355-4BE4-9EE4-33AE846B94C4}" sibTransId="{6AE014BF-354A-4A7F-BB3D-40CD319DDBD8}"/>
    <dgm:cxn modelId="{2EFC9FF4-A3B5-4C20-8106-579C3A36EAE8}" type="presOf" srcId="{64C9F365-B22A-4CD7-92C1-77DE6E73CC82}" destId="{C8D60C96-7B1A-40A5-9D53-902A91E9646D}" srcOrd="0" destOrd="0" presId="urn:microsoft.com/office/officeart/2005/8/layout/vList4"/>
    <dgm:cxn modelId="{194433B0-7F01-4A48-AE4D-B23FC4F48094}" type="presOf" srcId="{FCD0641D-EA26-4947-B7B9-1A46620ABB9C}" destId="{B59C0C91-9563-4DB8-A29C-DC854D84123D}" srcOrd="0" destOrd="0" presId="urn:microsoft.com/office/officeart/2005/8/layout/vList4"/>
    <dgm:cxn modelId="{FFEEB107-D559-4CDD-BD76-49210C639B5D}" type="presOf" srcId="{2368CBF8-F4D8-43C3-99F8-86E9187796F9}" destId="{F70488B8-C1B4-42B3-AE66-0E7378EBF4D4}" srcOrd="1" destOrd="2" presId="urn:microsoft.com/office/officeart/2005/8/layout/vList4"/>
    <dgm:cxn modelId="{483135F0-E7FB-47ED-AA64-09AED00F40C6}" type="presOf" srcId="{2368CBF8-F4D8-43C3-99F8-86E9187796F9}" destId="{D5B98D35-217B-4FE6-BB1A-714ACFDE2AED}" srcOrd="0" destOrd="2" presId="urn:microsoft.com/office/officeart/2005/8/layout/vList4"/>
    <dgm:cxn modelId="{7CDDE6F1-6999-43DC-8029-81013604B5BB}" type="presOf" srcId="{FCD0641D-EA26-4947-B7B9-1A46620ABB9C}" destId="{1F529A84-15E2-4DE4-9302-AF6C2C032D24}" srcOrd="1" destOrd="0" presId="urn:microsoft.com/office/officeart/2005/8/layout/vList4"/>
    <dgm:cxn modelId="{D5ACB7D3-6170-4B99-B7D4-7DC065B0EFF4}" type="presOf" srcId="{EFD32EB1-F7F6-4420-825F-D18B2B37ED89}" destId="{793242F4-20A0-4236-9FE9-DA86340206B5}" srcOrd="1" destOrd="0" presId="urn:microsoft.com/office/officeart/2005/8/layout/vList4"/>
    <dgm:cxn modelId="{8C3A0A79-6E26-454A-9907-077D58B6CF1D}" type="presOf" srcId="{5D559A76-6864-45BF-9E2D-64E23F8DAF07}" destId="{D5B98D35-217B-4FE6-BB1A-714ACFDE2AED}" srcOrd="0" destOrd="0" presId="urn:microsoft.com/office/officeart/2005/8/layout/vList4"/>
    <dgm:cxn modelId="{720E0476-D1BE-459E-A817-B4357090E764}" srcId="{5D559A76-6864-45BF-9E2D-64E23F8DAF07}" destId="{06D79730-40B3-4DFC-9BAF-60D7C56A6B14}" srcOrd="0" destOrd="0" parTransId="{7447511B-FA92-4B53-A9FF-4EBCEFE71CB5}" sibTransId="{23166249-218E-48A4-8809-89CD4502E149}"/>
    <dgm:cxn modelId="{C3F7DA74-A20F-487A-AFAF-AED3FA5FB4D3}" type="presOf" srcId="{3D405624-C71E-47F2-AFF3-B7E85B5F10AA}" destId="{15AFBE1A-E149-4DF0-963B-3BD2621D170A}" srcOrd="0" destOrd="0" presId="urn:microsoft.com/office/officeart/2005/8/layout/vList4"/>
    <dgm:cxn modelId="{C747AE8A-5DEC-469E-B5F5-BFEC12C89BF1}" srcId="{3D405624-C71E-47F2-AFF3-B7E85B5F10AA}" destId="{64C9F365-B22A-4CD7-92C1-77DE6E73CC82}" srcOrd="2" destOrd="0" parTransId="{438B065F-0EB3-46A2-9EF3-17F850539704}" sibTransId="{9CEBE466-0CC4-48CD-A878-EE3331A95398}"/>
    <dgm:cxn modelId="{5F7FB2DF-6F90-47FE-A746-D31A03E8417B}" srcId="{3D405624-C71E-47F2-AFF3-B7E85B5F10AA}" destId="{FCD0641D-EA26-4947-B7B9-1A46620ABB9C}" srcOrd="0" destOrd="0" parTransId="{277E0963-9865-4F04-BF70-E710A734919D}" sibTransId="{A28FE0CC-D9D2-45C7-A151-91F0F5C5CE1C}"/>
    <dgm:cxn modelId="{8AF7D112-7C39-43A0-941E-151A5F7AD2AB}" type="presOf" srcId="{50D13572-0CAC-4885-9028-45260ABC4236}" destId="{004545F5-ACB3-4721-A96B-690B16C29937}" srcOrd="1" destOrd="1" presId="urn:microsoft.com/office/officeart/2005/8/layout/vList4"/>
    <dgm:cxn modelId="{538AFBBB-252D-4594-9247-B9D8C9E4DE07}" type="presOf" srcId="{06D79730-40B3-4DFC-9BAF-60D7C56A6B14}" destId="{D5B98D35-217B-4FE6-BB1A-714ACFDE2AED}" srcOrd="0" destOrd="1" presId="urn:microsoft.com/office/officeart/2005/8/layout/vList4"/>
    <dgm:cxn modelId="{807A0954-90A7-49AC-9C5A-306FEB7D084C}" srcId="{64C9F365-B22A-4CD7-92C1-77DE6E73CC82}" destId="{50D13572-0CAC-4885-9028-45260ABC4236}" srcOrd="0" destOrd="0" parTransId="{C8164E5E-AF18-4D86-B610-07432ED52482}" sibTransId="{B8324B71-92C5-4575-9E57-A4FE9E500E86}"/>
    <dgm:cxn modelId="{14960A45-6703-4B62-9B83-974F89319A2C}" srcId="{5D559A76-6864-45BF-9E2D-64E23F8DAF07}" destId="{2368CBF8-F4D8-43C3-99F8-86E9187796F9}" srcOrd="1" destOrd="0" parTransId="{1DA3644E-FEF5-4862-91D1-23E9025550F1}" sibTransId="{AF2EE6DE-C326-4A3A-B661-8554565D0EFC}"/>
    <dgm:cxn modelId="{83143433-9D44-448C-A2A5-FA82965AFE55}" type="presOf" srcId="{50D13572-0CAC-4885-9028-45260ABC4236}" destId="{C8D60C96-7B1A-40A5-9D53-902A91E9646D}" srcOrd="0" destOrd="1" presId="urn:microsoft.com/office/officeart/2005/8/layout/vList4"/>
    <dgm:cxn modelId="{C40E0BBE-F565-42BE-A66D-BC2AFCF179A6}" srcId="{3D405624-C71E-47F2-AFF3-B7E85B5F10AA}" destId="{5D559A76-6864-45BF-9E2D-64E23F8DAF07}" srcOrd="3" destOrd="0" parTransId="{52B643DE-5AEA-42E5-AA19-C57D004F6EBE}" sibTransId="{723B632A-51E1-4683-86C8-68DCA1CDDE58}"/>
    <dgm:cxn modelId="{30E038D6-43AA-458E-8601-B2BB6A66E450}" type="presOf" srcId="{64C9F365-B22A-4CD7-92C1-77DE6E73CC82}" destId="{004545F5-ACB3-4721-A96B-690B16C29937}" srcOrd="1" destOrd="0" presId="urn:microsoft.com/office/officeart/2005/8/layout/vList4"/>
    <dgm:cxn modelId="{3C4EF354-494B-4F95-AAF5-8215C5028B85}" type="presOf" srcId="{06D79730-40B3-4DFC-9BAF-60D7C56A6B14}" destId="{F70488B8-C1B4-42B3-AE66-0E7378EBF4D4}" srcOrd="1" destOrd="1" presId="urn:microsoft.com/office/officeart/2005/8/layout/vList4"/>
    <dgm:cxn modelId="{B5AE7DF6-8D2A-44CC-A561-9341D8A137DB}" type="presParOf" srcId="{15AFBE1A-E149-4DF0-963B-3BD2621D170A}" destId="{9DFDEDA4-3B25-46C7-BDB0-AC9498A87801}" srcOrd="0" destOrd="0" presId="urn:microsoft.com/office/officeart/2005/8/layout/vList4"/>
    <dgm:cxn modelId="{D4296951-393E-4820-A95D-A051163B5D08}" type="presParOf" srcId="{9DFDEDA4-3B25-46C7-BDB0-AC9498A87801}" destId="{B59C0C91-9563-4DB8-A29C-DC854D84123D}" srcOrd="0" destOrd="0" presId="urn:microsoft.com/office/officeart/2005/8/layout/vList4"/>
    <dgm:cxn modelId="{3E4B623D-6F16-418E-97C7-48D79B6434F2}" type="presParOf" srcId="{9DFDEDA4-3B25-46C7-BDB0-AC9498A87801}" destId="{6C9B3AE6-E4D8-409D-A916-04EEDD87EBE1}" srcOrd="1" destOrd="0" presId="urn:microsoft.com/office/officeart/2005/8/layout/vList4"/>
    <dgm:cxn modelId="{21F83E11-3869-4BBD-A3D4-35E1B2ACC9CA}" type="presParOf" srcId="{9DFDEDA4-3B25-46C7-BDB0-AC9498A87801}" destId="{1F529A84-15E2-4DE4-9302-AF6C2C032D24}" srcOrd="2" destOrd="0" presId="urn:microsoft.com/office/officeart/2005/8/layout/vList4"/>
    <dgm:cxn modelId="{34ADF64D-D40F-40D8-B27C-00720102186D}" type="presParOf" srcId="{15AFBE1A-E149-4DF0-963B-3BD2621D170A}" destId="{6E1E2F56-4F35-4F86-96DA-69A9BCF95B64}" srcOrd="1" destOrd="0" presId="urn:microsoft.com/office/officeart/2005/8/layout/vList4"/>
    <dgm:cxn modelId="{67D5667C-F0DF-416F-BF24-8E4C30899251}" type="presParOf" srcId="{15AFBE1A-E149-4DF0-963B-3BD2621D170A}" destId="{48B6A565-C2C9-42D5-A6DB-7CEB1C531BAB}" srcOrd="2" destOrd="0" presId="urn:microsoft.com/office/officeart/2005/8/layout/vList4"/>
    <dgm:cxn modelId="{8479EEC8-67A3-459E-A5D9-5F94FE9FCE9E}" type="presParOf" srcId="{48B6A565-C2C9-42D5-A6DB-7CEB1C531BAB}" destId="{6E0F9368-A8D7-49AF-893F-58376540D0EC}" srcOrd="0" destOrd="0" presId="urn:microsoft.com/office/officeart/2005/8/layout/vList4"/>
    <dgm:cxn modelId="{19121D54-B0D6-44C5-8FCA-53FC31C59A34}" type="presParOf" srcId="{48B6A565-C2C9-42D5-A6DB-7CEB1C531BAB}" destId="{4F3CF90D-BB85-43D5-BA6D-150F6815D4B3}" srcOrd="1" destOrd="0" presId="urn:microsoft.com/office/officeart/2005/8/layout/vList4"/>
    <dgm:cxn modelId="{F4522EB9-AF88-4974-BA12-DA633009754B}" type="presParOf" srcId="{48B6A565-C2C9-42D5-A6DB-7CEB1C531BAB}" destId="{793242F4-20A0-4236-9FE9-DA86340206B5}" srcOrd="2" destOrd="0" presId="urn:microsoft.com/office/officeart/2005/8/layout/vList4"/>
    <dgm:cxn modelId="{B5926C4B-6F98-4086-BB93-50354F046B06}" type="presParOf" srcId="{15AFBE1A-E149-4DF0-963B-3BD2621D170A}" destId="{97D9B30C-B500-4949-A30D-0C500C31DD88}" srcOrd="3" destOrd="0" presId="urn:microsoft.com/office/officeart/2005/8/layout/vList4"/>
    <dgm:cxn modelId="{5D3A14D6-1423-4F24-85DC-44D735C008ED}" type="presParOf" srcId="{15AFBE1A-E149-4DF0-963B-3BD2621D170A}" destId="{5AB3B7D8-E73C-4C20-8547-A7206C619F54}" srcOrd="4" destOrd="0" presId="urn:microsoft.com/office/officeart/2005/8/layout/vList4"/>
    <dgm:cxn modelId="{CDF315A6-180A-4B4E-8F1D-33001F966A1A}" type="presParOf" srcId="{5AB3B7D8-E73C-4C20-8547-A7206C619F54}" destId="{C8D60C96-7B1A-40A5-9D53-902A91E9646D}" srcOrd="0" destOrd="0" presId="urn:microsoft.com/office/officeart/2005/8/layout/vList4"/>
    <dgm:cxn modelId="{C36C91B5-FC4F-47A2-BE2B-00FD9785EB08}" type="presParOf" srcId="{5AB3B7D8-E73C-4C20-8547-A7206C619F54}" destId="{7F76F4B3-D552-4B29-98FA-BD3D9CA2E468}" srcOrd="1" destOrd="0" presId="urn:microsoft.com/office/officeart/2005/8/layout/vList4"/>
    <dgm:cxn modelId="{65FC2C90-4A65-453E-A7AF-F023CB4B13C8}" type="presParOf" srcId="{5AB3B7D8-E73C-4C20-8547-A7206C619F54}" destId="{004545F5-ACB3-4721-A96B-690B16C29937}" srcOrd="2" destOrd="0" presId="urn:microsoft.com/office/officeart/2005/8/layout/vList4"/>
    <dgm:cxn modelId="{5D10825C-58A8-4313-997E-557F62A6ACEA}" type="presParOf" srcId="{15AFBE1A-E149-4DF0-963B-3BD2621D170A}" destId="{6546D66D-3CA5-4971-BA6E-E6C4C9F752E2}" srcOrd="5" destOrd="0" presId="urn:microsoft.com/office/officeart/2005/8/layout/vList4"/>
    <dgm:cxn modelId="{9F7EB4AF-7516-41C8-A5E7-9E9F1FA61EB8}" type="presParOf" srcId="{15AFBE1A-E149-4DF0-963B-3BD2621D170A}" destId="{C8B8C056-7009-4CAE-90EA-48C35C553606}" srcOrd="6" destOrd="0" presId="urn:microsoft.com/office/officeart/2005/8/layout/vList4"/>
    <dgm:cxn modelId="{452D5246-1082-4FDB-8BDB-2B1E3DAC7CCA}" type="presParOf" srcId="{C8B8C056-7009-4CAE-90EA-48C35C553606}" destId="{D5B98D35-217B-4FE6-BB1A-714ACFDE2AED}" srcOrd="0" destOrd="0" presId="urn:microsoft.com/office/officeart/2005/8/layout/vList4"/>
    <dgm:cxn modelId="{AC417EE2-32F0-4324-9283-C05031EB6D73}" type="presParOf" srcId="{C8B8C056-7009-4CAE-90EA-48C35C553606}" destId="{2B64D02A-EA9E-4C6A-B5AE-A0BCB71A8656}" srcOrd="1" destOrd="0" presId="urn:microsoft.com/office/officeart/2005/8/layout/vList4"/>
    <dgm:cxn modelId="{A4AF23D6-1CF6-4BBE-A02E-02512C2B582B}" type="presParOf" srcId="{C8B8C056-7009-4CAE-90EA-48C35C553606}" destId="{F70488B8-C1B4-42B3-AE66-0E7378EBF4D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2EBE49-B8DC-458F-9C04-5F8CBF4B5622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2E90C3-FDC9-4594-912B-10A2877A0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BC8FD-0176-4249-B638-78CFDC5E6DD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017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0191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5019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1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1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1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1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1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1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1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0217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0218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0219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5BED9A-81FA-4994-AD1B-648F913CB8B4}" type="datetimeFigureOut">
              <a:rPr lang="ru-RU"/>
              <a:pPr/>
              <a:t>12.12.2016</a:t>
            </a:fld>
            <a:endParaRPr lang="ru-RU"/>
          </a:p>
        </p:txBody>
      </p:sp>
      <p:sp>
        <p:nvSpPr>
          <p:cNvPr id="50220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0221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62F791-EB3D-4137-B8C7-3C6D2EC0A8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049FEC-92CD-46E2-9674-5139944862DA}" type="datetimeFigureOut">
              <a:rPr lang="ru-RU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968FA-E265-4572-9883-B3224591B4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EBBF0C-BDF8-498D-9D88-6921C8B14636}" type="datetimeFigureOut">
              <a:rPr lang="ru-RU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4EFFD-BAE3-42E5-A739-B635221D9A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C5DF84-4C96-4E28-A304-EEDFA4544DFE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32619A-710A-46D5-ADE7-33BDC6478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DE06B7-7665-43A1-B06C-8EC77D1F8A5C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2D0D81-C0E1-412C-BE66-16856D08B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9539FD-E5B2-4F81-AD00-B7B036BEAE49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E085D6-7B49-4E0A-860E-45F6D01F7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2DECD0-DEC8-4E70-B1C7-2554E8ECEE10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C4920D-6094-4BDE-B628-7850C0DE6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FB44DE-AD79-438E-AF5A-B63026227B14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B42FDD-CAA8-4406-B82D-166322835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D4BB6A-4BA2-4E9E-9983-3B98C94B0EA6}" type="datetimeFigureOut">
              <a:rPr lang="ru-RU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FD1A6-DBC0-44F5-9B3A-3566208FC7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33C052-ED5B-442E-9261-1A2642ABDE3E}" type="datetimeFigureOut">
              <a:rPr lang="ru-RU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F8573-B9C1-42FB-9160-7C0A4F48F3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3B5A1-450E-4CB7-ACAF-F3FE97D81153}" type="datetimeFigureOut">
              <a:rPr lang="ru-RU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C2E83-1DDD-4BD2-801E-CC7F3554B0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A5AD2B-0636-4272-B8D3-60EE84EF806C}" type="datetimeFigureOut">
              <a:rPr lang="ru-RU"/>
              <a:pPr/>
              <a:t>12.12.2016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D2AA5-E32F-44AC-B66E-928C06808B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99A752-E451-4D93-8966-19A3D0FD86BF}" type="datetimeFigureOut">
              <a:rPr lang="ru-RU"/>
              <a:pPr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AF030-B5FF-496C-9FC9-A75FBBC89C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5EB3FD-8C17-45E1-AE60-03254F9E59B2}" type="datetimeFigureOut">
              <a:rPr lang="ru-RU"/>
              <a:pPr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E29F0-3D63-4385-9758-25E1225DB6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B0CEE4-7A63-4457-B555-10D01AB0D0BE}" type="datetimeFigureOut">
              <a:rPr lang="ru-RU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2AFC8-B592-4CA6-8E06-E519B7D496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56BF4E-C1DF-42C4-A640-2D240BEF8EA0}" type="datetimeFigureOut">
              <a:rPr lang="ru-RU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13567-E53A-406B-A12F-59E101824A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4915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5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5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5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916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4916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8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8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8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8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8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8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8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8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8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8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9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9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9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919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9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95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0A26FBCD-B310-4A82-993E-5EEB537926F9}" type="datetimeFigureOut">
              <a:rPr lang="ru-RU"/>
              <a:pPr/>
              <a:t>12.12.2016</a:t>
            </a:fld>
            <a:endParaRPr lang="ru-RU"/>
          </a:p>
        </p:txBody>
      </p:sp>
      <p:sp>
        <p:nvSpPr>
          <p:cNvPr id="49196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9197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82B9C40-E173-474F-9613-0110F7A6FFA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8920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Дата 4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6F8F3E3-6BAE-4F10-82F8-79E6B017FD9B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FBC04E8-29B5-4A53-A9EC-E954C1470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33A2C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C3986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00125" y="1143000"/>
            <a:ext cx="7910513" cy="2286000"/>
          </a:xfrm>
        </p:spPr>
        <p:txBody>
          <a:bodyPr>
            <a:noAutofit/>
          </a:bodyPr>
          <a:lstStyle/>
          <a:p>
            <a:r>
              <a:rPr lang="ru-RU" sz="3000" b="1">
                <a:latin typeface="Times New Roman" pitchFamily="18" charset="0"/>
                <a:cs typeface="Times New Roman" pitchFamily="18" charset="0"/>
              </a:rPr>
              <a:t>ИСПОЛЬЗОВАНИЕ  ФИТБОЛ – ГИМНАСТИКИ  </a:t>
            </a:r>
            <a:br>
              <a:rPr lang="ru-RU" sz="3000" b="1"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latin typeface="Times New Roman" pitchFamily="18" charset="0"/>
                <a:cs typeface="Times New Roman" pitchFamily="18" charset="0"/>
              </a:rPr>
              <a:t>В ОБРАЗОВАТЕЛЬНОЙ ДЕЯТЕЛЬНОСТИ </a:t>
            </a:r>
            <a:br>
              <a:rPr lang="ru-RU" sz="3000" b="1"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latin typeface="Times New Roman" pitchFamily="18" charset="0"/>
                <a:cs typeface="Times New Roman" pitchFamily="18" charset="0"/>
              </a:rPr>
              <a:t>ПО ФИЗИЧЕСКОЙ КУЛЬТУРЕ</a:t>
            </a:r>
            <a:br>
              <a:rPr lang="ru-RU" sz="3000" b="1"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latin typeface="Times New Roman" pitchFamily="18" charset="0"/>
                <a:cs typeface="Times New Roman" pitchFamily="18" charset="0"/>
              </a:rPr>
              <a:t> С ДЕТЬМИ  </a:t>
            </a:r>
            <a:r>
              <a:rPr lang="ru-RU" sz="3700" b="1">
                <a:latin typeface="Times New Roman" pitchFamily="18" charset="0"/>
                <a:cs typeface="Times New Roman" pitchFamily="18" charset="0"/>
              </a:rPr>
              <a:t>младшего</a:t>
            </a:r>
            <a:r>
              <a:rPr lang="ru-RU" sz="30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latin typeface="Times New Roman" pitchFamily="18" charset="0"/>
                <a:cs typeface="Times New Roman" pitchFamily="18" charset="0"/>
              </a:rPr>
              <a:t>ШКОЛЬНОГО ВОЗРАСТА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57313" y="3929063"/>
            <a:ext cx="7407275" cy="2428875"/>
          </a:xfrm>
        </p:spPr>
        <p:txBody>
          <a:bodyPr tIns="0">
            <a:normAutofit/>
          </a:bodyPr>
          <a:lstStyle/>
          <a:p>
            <a:pPr marL="26988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2E1D1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Подготовила: Кузякина Галина</a:t>
            </a:r>
          </a:p>
          <a:p>
            <a:pPr marL="26988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2E1D1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Александровна</a:t>
            </a:r>
          </a:p>
          <a:p>
            <a:pPr marL="26988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2E1D13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marL="26988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2E1D1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учитель</a:t>
            </a:r>
          </a:p>
          <a:p>
            <a:pPr marL="26988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2E1D1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физической культуры </a:t>
            </a:r>
          </a:p>
          <a:p>
            <a:pPr marL="26988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2E1D1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МОУ Васильковская оош </a:t>
            </a:r>
          </a:p>
          <a:p>
            <a:pPr marL="26988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2E1D1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285750"/>
            <a:ext cx="9215438" cy="1143000"/>
          </a:xfrm>
        </p:spPr>
        <p:txBody>
          <a:bodyPr anchor="ctr">
            <a:normAutofit/>
          </a:bodyPr>
          <a:lstStyle/>
          <a:p>
            <a:r>
              <a:rPr lang="ru-RU" sz="2600" b="1">
                <a:latin typeface="Times New Roman" pitchFamily="18" charset="0"/>
                <a:cs typeface="Times New Roman" pitchFamily="18" charset="0"/>
              </a:rPr>
              <a:t>ВАРИАНТЫ ИСПОЛЬЗОВАНИЯ ФИТБОЛОВ</a:t>
            </a:r>
            <a:br>
              <a:rPr lang="ru-RU" sz="2600" b="1">
                <a:latin typeface="Times New Roman" pitchFamily="18" charset="0"/>
                <a:cs typeface="Times New Roman" pitchFamily="18" charset="0"/>
              </a:rPr>
            </a:br>
            <a:r>
              <a:rPr lang="ru-RU" sz="2600" b="1">
                <a:latin typeface="Times New Roman" pitchFamily="18" charset="0"/>
                <a:cs typeface="Times New Roman" pitchFamily="18" charset="0"/>
              </a:rPr>
              <a:t> В ВОДНОЙ ЧАСТИ </a:t>
            </a:r>
            <a:r>
              <a:rPr lang="ru-RU" sz="3300" b="1">
                <a:latin typeface="Times New Roman" pitchFamily="18" charset="0"/>
                <a:cs typeface="Times New Roman" pitchFamily="18" charset="0"/>
              </a:rPr>
              <a:t>занятий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 ФИЗИЧЕСКОЙ КУЛЬТУРЫ</a:t>
            </a:r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143000" y="17145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ХОДЬБА ВРАССЫПНУЮ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500313" y="4143375"/>
            <a:ext cx="1857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БЕГ «ЗМЕЙКОЙ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3500438" y="1643063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С ПОДБРАСЫВАНИЕМ МЯЧА</a:t>
            </a:r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6215063" y="1785938"/>
            <a:ext cx="242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 С МЯЧОМ НА ГОЛОВЕ </a:t>
            </a:r>
          </a:p>
        </p:txBody>
      </p:sp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5214938" y="4071938"/>
            <a:ext cx="2214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БЕГ, ПРОКАТЫВАЯ МЯЧ ОДНОЙ РУКОЙ</a:t>
            </a:r>
          </a:p>
        </p:txBody>
      </p:sp>
      <p:pic>
        <p:nvPicPr>
          <p:cNvPr id="23559" name="Рисунок 12" descr="C:\Documents and Settings\123\Рабочий стол\SAM_07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2214563"/>
            <a:ext cx="2241550" cy="168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60" name="Рисунок 13" descr="C:\Documents and Settings\123\Рабочий стол\SAM_07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214563"/>
            <a:ext cx="2266950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61" name="Рисунок 14" descr="C:\Documents and Settings\123\Рабочий стол\SAM_07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2214563"/>
            <a:ext cx="228600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62" name="Рисунок 15" descr="C:\Documents and Settings\123\Рабочий стол\SAM_07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4643438"/>
            <a:ext cx="2343150" cy="1757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63" name="Рисунок 16" descr="F:\фотофит01\IMGP256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643438"/>
            <a:ext cx="2357438" cy="1785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35100" y="274638"/>
            <a:ext cx="7708900" cy="1143000"/>
          </a:xfrm>
        </p:spPr>
        <p:txBody>
          <a:bodyPr anchor="ctr">
            <a:normAutofit/>
          </a:bodyPr>
          <a:lstStyle/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ВАРИАНТЫ ИСПОЛЬЗОВАНИЯ ФИТБОЛОВ</a:t>
            </a:r>
            <a:br>
              <a:rPr lang="ru-RU" sz="2200" b="1"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latin typeface="Times New Roman" pitchFamily="18" charset="0"/>
                <a:cs typeface="Times New Roman" pitchFamily="18" charset="0"/>
              </a:rPr>
              <a:t> В ОСНОВНОЙ ЧАСТИ </a:t>
            </a:r>
            <a:r>
              <a:rPr lang="ru-RU" sz="3000" b="1">
                <a:latin typeface="Times New Roman" pitchFamily="18" charset="0"/>
                <a:cs typeface="Times New Roman" pitchFamily="18" charset="0"/>
              </a:rPr>
              <a:t>занятий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  ПО ФИЗИЧЕСКОЙ КУЛЬТУРЕ</a:t>
            </a:r>
            <a:endParaRPr lang="ru-RU" sz="2200"/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1571625" y="1500188"/>
            <a:ext cx="1928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ОРУ: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286375" y="1571625"/>
            <a:ext cx="3857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Times New Roman" pitchFamily="18" charset="0"/>
                <a:cs typeface="Times New Roman" pitchFamily="18" charset="0"/>
              </a:rPr>
              <a:t>ОСНОВНЫЕ ДВИЖЕНИЯ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2465388" y="3892550"/>
            <a:ext cx="43576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1643063" y="1857375"/>
            <a:ext cx="200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С  ПРЕДМЕТАМИ </a:t>
            </a:r>
          </a:p>
        </p:txBody>
      </p:sp>
      <p:sp>
        <p:nvSpPr>
          <p:cNvPr id="24582" name="TextBox 10"/>
          <p:cNvSpPr txBox="1">
            <a:spLocks noChangeArrowheads="1"/>
          </p:cNvSpPr>
          <p:nvPr/>
        </p:nvSpPr>
        <p:spPr bwMode="auto">
          <a:xfrm>
            <a:off x="1571625" y="4357688"/>
            <a:ext cx="2143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В КРУГУ</a:t>
            </a:r>
          </a:p>
        </p:txBody>
      </p:sp>
      <p:sp>
        <p:nvSpPr>
          <p:cNvPr id="24583" name="TextBox 11"/>
          <p:cNvSpPr txBox="1">
            <a:spLocks noChangeArrowheads="1"/>
          </p:cNvSpPr>
          <p:nvPr/>
        </p:nvSpPr>
        <p:spPr bwMode="auto">
          <a:xfrm>
            <a:off x="4786313" y="1928813"/>
            <a:ext cx="4000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ПРОКАТЫВАНИЕ МЯЧА ПО СКАМЬЕ</a:t>
            </a:r>
          </a:p>
        </p:txBody>
      </p:sp>
      <p:sp>
        <p:nvSpPr>
          <p:cNvPr id="24584" name="TextBox 12"/>
          <p:cNvSpPr txBox="1">
            <a:spLocks noChangeArrowheads="1"/>
          </p:cNvSpPr>
          <p:nvPr/>
        </p:nvSpPr>
        <p:spPr bwMode="auto">
          <a:xfrm>
            <a:off x="5500688" y="4429125"/>
            <a:ext cx="2643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БРОСКИ МЯЧА В ПАРЕ</a:t>
            </a:r>
          </a:p>
        </p:txBody>
      </p:sp>
      <p:pic>
        <p:nvPicPr>
          <p:cNvPr id="24585" name="Рисунок 14" descr="C:\Documents and Settings\123\Рабочий стол\SAM_07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214563"/>
            <a:ext cx="2635250" cy="19764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4586" name="Рисунок 15" descr="C:\Documents and Settings\123\Рабочий стол\SAM_07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4714875"/>
            <a:ext cx="2643188" cy="18573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4587" name="Рисунок 13" descr="C:\Documents and Settings\123\Рабочий стол\SAM_08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2286000"/>
            <a:ext cx="2714625" cy="192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8" name="Рисунок 16" descr="C:\Documents and Settings\123\Рабочий стол\SAM_08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4786313"/>
            <a:ext cx="2643188" cy="1785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r>
              <a:rPr lang="ru-RU" sz="1900" b="1">
                <a:latin typeface="Times New Roman" pitchFamily="18" charset="0"/>
                <a:cs typeface="Times New Roman" pitchFamily="18" charset="0"/>
              </a:rPr>
              <a:t>ВАРИАНТЫ ИСПОЛЬЗОВАНИЯ ФИТБОЛОВ</a:t>
            </a:r>
            <a:br>
              <a:rPr lang="ru-RU" sz="1900" b="1">
                <a:latin typeface="Times New Roman" pitchFamily="18" charset="0"/>
                <a:cs typeface="Times New Roman" pitchFamily="18" charset="0"/>
              </a:rPr>
            </a:br>
            <a:r>
              <a:rPr lang="ru-RU" sz="1900" b="1">
                <a:latin typeface="Times New Roman" pitchFamily="18" charset="0"/>
                <a:cs typeface="Times New Roman" pitchFamily="18" charset="0"/>
              </a:rPr>
              <a:t> В ПОДВИЖНЫХ ИГРАХ</a:t>
            </a:r>
            <a:endParaRPr lang="ru-RU" sz="1900"/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5929313" y="4929188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«ДРАКОН КУСАЕТ СВОЙ ХВОСТ»</a:t>
            </a: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5429250" y="1428750"/>
            <a:ext cx="2286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«СБЕЙ КЕГЛИ»</a:t>
            </a:r>
          </a:p>
        </p:txBody>
      </p:sp>
      <p:sp>
        <p:nvSpPr>
          <p:cNvPr id="25604" name="TextBox 8"/>
          <p:cNvSpPr txBox="1">
            <a:spLocks noChangeArrowheads="1"/>
          </p:cNvSpPr>
          <p:nvPr/>
        </p:nvSpPr>
        <p:spPr bwMode="auto">
          <a:xfrm>
            <a:off x="1928813" y="1428750"/>
            <a:ext cx="26431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«БЫСТРАЯ ГУСЕНИЦА»</a:t>
            </a:r>
          </a:p>
        </p:txBody>
      </p:sp>
      <p:pic>
        <p:nvPicPr>
          <p:cNvPr id="25605" name="Рисунок 7" descr="C:\Documents and Settings\123\Рабочий стол\SAM_08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785938"/>
            <a:ext cx="3143250" cy="2214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6" name="Рисунок 9" descr="C:\Documents and Settings\123\Рабочий стол\SAM_08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785938"/>
            <a:ext cx="2857500" cy="2214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7" name="Рисунок 10" descr="C:\Documents and Settings\123\Рабочий стол\SAM_08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4357688"/>
            <a:ext cx="3143250" cy="214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35100" y="274638"/>
            <a:ext cx="7708900" cy="1143000"/>
          </a:xfrm>
        </p:spPr>
        <p:txBody>
          <a:bodyPr anchor="ctr">
            <a:normAutofit/>
          </a:bodyPr>
          <a:lstStyle/>
          <a:p>
            <a:r>
              <a:rPr lang="ru-RU" sz="2500" b="1">
                <a:latin typeface="Times New Roman" pitchFamily="18" charset="0"/>
                <a:cs typeface="Times New Roman" pitchFamily="18" charset="0"/>
              </a:rPr>
              <a:t>ВАРИАНТЫ ИСПОЛЬЗОВАНИЯ ФИТБОЛОВ</a:t>
            </a:r>
            <a:br>
              <a:rPr lang="ru-RU" sz="2500" b="1">
                <a:latin typeface="Times New Roman" pitchFamily="18" charset="0"/>
                <a:cs typeface="Times New Roman" pitchFamily="18" charset="0"/>
              </a:rPr>
            </a:br>
            <a:r>
              <a:rPr lang="ru-RU" sz="2500" b="1">
                <a:latin typeface="Times New Roman" pitchFamily="18" charset="0"/>
                <a:cs typeface="Times New Roman" pitchFamily="18" charset="0"/>
              </a:rPr>
              <a:t> В ЗАКЛЮЧИТЕЛЬНОЙ ЧАСТИ </a:t>
            </a:r>
            <a:r>
              <a:rPr lang="ru-RU" sz="3000" b="1">
                <a:latin typeface="Times New Roman" pitchFamily="18" charset="0"/>
                <a:cs typeface="Times New Roman" pitchFamily="18" charset="0"/>
              </a:rPr>
              <a:t>занятий</a:t>
            </a:r>
            <a:r>
              <a:rPr lang="ru-RU" sz="2500" b="1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500" b="1">
                <a:latin typeface="Times New Roman" pitchFamily="18" charset="0"/>
                <a:cs typeface="Times New Roman" pitchFamily="18" charset="0"/>
              </a:rPr>
            </a:br>
            <a:r>
              <a:rPr lang="ru-RU" sz="2500" b="1">
                <a:latin typeface="Times New Roman" pitchFamily="18" charset="0"/>
                <a:cs typeface="Times New Roman" pitchFamily="18" charset="0"/>
              </a:rPr>
              <a:t>ПО ФИЗИЧЕСКОЙ КУЛЬТУРЕ</a:t>
            </a:r>
            <a:endParaRPr lang="ru-RU" sz="2500"/>
          </a:p>
        </p:txBody>
      </p:sp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928688" y="1500188"/>
            <a:ext cx="3643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5000625" y="4000500"/>
            <a:ext cx="3143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УПР-Я НА РЕЛАКСАЦИЮ</a:t>
            </a: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6715125" y="2071688"/>
            <a:ext cx="20716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УПР-Я ДЛЯ ФОРМИРОВАНИЯ ПРАВИЛЬНОЙ ОСАНКИ</a:t>
            </a: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1000125" y="3857625"/>
            <a:ext cx="371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ПРОФИЛАКТИКА ПЛОКОСТОПИЯ</a:t>
            </a:r>
          </a:p>
        </p:txBody>
      </p:sp>
      <p:pic>
        <p:nvPicPr>
          <p:cNvPr id="26630" name="Рисунок 8" descr="C:\Documents and Settings\123\Рабочий стол\SAM_07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857375"/>
            <a:ext cx="2586038" cy="192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31" name="Рисунок 9" descr="C:\Documents and Settings\123\Рабочий стол\SAM_07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4500563"/>
            <a:ext cx="2714625" cy="200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32" name="Рисунок 10" descr="C:\Documents and Settings\123\Рабочий стол\SAM_08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4500563"/>
            <a:ext cx="2714625" cy="200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33" name="Рисунок 11" descr="C:\Documents and Settings\123\Рабочий стол\SAM_08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1500188"/>
            <a:ext cx="1804987" cy="240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5214938" y="1428750"/>
            <a:ext cx="2571750" cy="15716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Autofit/>
          </a:bodyPr>
          <a:lstStyle/>
          <a:p>
            <a:r>
              <a:rPr lang="ru-RU" sz="2600" b="1">
                <a:latin typeface="Times New Roman" pitchFamily="18" charset="0"/>
                <a:cs typeface="Times New Roman" pitchFamily="18" charset="0"/>
              </a:rPr>
              <a:t>ПРАВИЛА РАБОТЫ НА ФИТБОЛЕ  С ДЕТЬМИ </a:t>
            </a:r>
            <a:r>
              <a:rPr lang="ru-RU" sz="3300" b="1">
                <a:latin typeface="Times New Roman" pitchFamily="18" charset="0"/>
                <a:cs typeface="Times New Roman" pitchFamily="18" charset="0"/>
              </a:rPr>
              <a:t>младшего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 ШКОЛЬНОГО ВОЗРАСТА</a:t>
            </a:r>
          </a:p>
        </p:txBody>
      </p:sp>
      <p:sp>
        <p:nvSpPr>
          <p:cNvPr id="27651" name="TextBox 22"/>
          <p:cNvSpPr txBox="1">
            <a:spLocks noChangeArrowheads="1"/>
          </p:cNvSpPr>
          <p:nvPr/>
        </p:nvSpPr>
        <p:spPr bwMode="auto">
          <a:xfrm>
            <a:off x="5214938" y="1643063"/>
            <a:ext cx="2643187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УПРАЖНЕНИЯ  НЕ ДОЛЖНЫ ПРИЧИНЯТЬ  БОЛЬ ИЛИ  ВЫЗЫВАТЬ ДИСКОМФОРТ</a:t>
            </a:r>
            <a:endParaRPr lang="ru-RU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57375" y="1428750"/>
            <a:ext cx="2571750" cy="157162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71563" y="3143250"/>
            <a:ext cx="2428875" cy="1500188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072188" y="3214688"/>
            <a:ext cx="2500312" cy="1500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715000" y="5000625"/>
            <a:ext cx="2500313" cy="15001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786188" y="3214688"/>
            <a:ext cx="2000250" cy="17859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285875" y="5000625"/>
            <a:ext cx="2500313" cy="150018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8" name="TextBox 11"/>
          <p:cNvSpPr txBox="1">
            <a:spLocks noChangeArrowheads="1"/>
          </p:cNvSpPr>
          <p:nvPr/>
        </p:nvSpPr>
        <p:spPr bwMode="auto">
          <a:xfrm>
            <a:off x="1857375" y="1785938"/>
            <a:ext cx="25717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ПОДБОР МЯЧА ПО РОСТУ ЗАНИМАЮЩЕГОСЯ</a:t>
            </a:r>
          </a:p>
        </p:txBody>
      </p:sp>
      <p:sp>
        <p:nvSpPr>
          <p:cNvPr id="27659" name="TextBox 12"/>
          <p:cNvSpPr txBox="1">
            <a:spLocks noChangeArrowheads="1"/>
          </p:cNvSpPr>
          <p:nvPr/>
        </p:nvSpPr>
        <p:spPr bwMode="auto">
          <a:xfrm>
            <a:off x="1071563" y="3143250"/>
            <a:ext cx="24288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СПОРТИВНАЯ ОДЕЖДА БЕЗ МЕТАЛЛИЧЕСКИХ ПРЕДМЕТОВ, МОЛНИЙ, ЗАСТЁЖЕК</a:t>
            </a:r>
          </a:p>
        </p:txBody>
      </p:sp>
      <p:sp>
        <p:nvSpPr>
          <p:cNvPr id="27660" name="TextBox 13"/>
          <p:cNvSpPr txBox="1">
            <a:spLocks noChangeArrowheads="1"/>
          </p:cNvSpPr>
          <p:nvPr/>
        </p:nvSpPr>
        <p:spPr bwMode="auto">
          <a:xfrm>
            <a:off x="6143625" y="3571875"/>
            <a:ext cx="24288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ДИСТАНЦИЯ МЕЖДУ ЗАНИМАЮЩИМИСЯ НЕ МЕНЕЕ 1 М</a:t>
            </a:r>
          </a:p>
        </p:txBody>
      </p:sp>
      <p:sp>
        <p:nvSpPr>
          <p:cNvPr id="27661" name="TextBox 14"/>
          <p:cNvSpPr txBox="1">
            <a:spLocks noChangeArrowheads="1"/>
          </p:cNvSpPr>
          <p:nvPr/>
        </p:nvSpPr>
        <p:spPr bwMode="auto">
          <a:xfrm>
            <a:off x="1571625" y="5214938"/>
            <a:ext cx="18573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ИСКЛЮЧЕНИЕ РЕЗКИХ И БЫСТРЫХ ДВИЖЕНИЙ</a:t>
            </a:r>
          </a:p>
        </p:txBody>
      </p:sp>
      <p:sp>
        <p:nvSpPr>
          <p:cNvPr id="27662" name="TextBox 15"/>
          <p:cNvSpPr txBox="1">
            <a:spLocks noChangeArrowheads="1"/>
          </p:cNvSpPr>
          <p:nvPr/>
        </p:nvSpPr>
        <p:spPr bwMode="auto">
          <a:xfrm>
            <a:off x="3786188" y="3214688"/>
            <a:ext cx="20002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ИСПОЛЬЗУЮТСЯ СКРУЧИВАНИЯ В ШЕЙНОМ И ПОЯСНИЧНОМ ОТДЕЛАХ ПОЗВОНОЧНИКА</a:t>
            </a:r>
          </a:p>
        </p:txBody>
      </p:sp>
      <p:sp>
        <p:nvSpPr>
          <p:cNvPr id="27663" name="TextBox 16"/>
          <p:cNvSpPr txBox="1">
            <a:spLocks noChangeArrowheads="1"/>
          </p:cNvSpPr>
          <p:nvPr/>
        </p:nvSpPr>
        <p:spPr bwMode="auto">
          <a:xfrm>
            <a:off x="5786438" y="5000625"/>
            <a:ext cx="2286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ЗЛОУПОТРЕБЛЯТЬ СТАТИЧЕСКИМИ УПР-МИ В И.П. – ЛЁЖА  ЖИВОТОМ НА МЯЧЕ</a:t>
            </a:r>
          </a:p>
        </p:txBody>
      </p:sp>
      <p:pic>
        <p:nvPicPr>
          <p:cNvPr id="27664" name="Рисунок 17" descr="http://allforchildren.ru/pictures/childrensday_s/childrensday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5000625"/>
            <a:ext cx="1785938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 flipV="1">
            <a:off x="1116013" y="560388"/>
            <a:ext cx="7643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anchor="ctr">
            <a:spAutoFit/>
          </a:bodyPr>
          <a:lstStyle/>
          <a:p>
            <a:pPr algn="ctr"/>
            <a:endParaRPr lang="ru-RU" sz="1600"/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76250"/>
            <a:ext cx="4968875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3762375"/>
            <a:ext cx="55245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ru-RU"/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497263"/>
            <a:ext cx="5256213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404813"/>
            <a:ext cx="4279900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r>
              <a:rPr lang="ru-RU" sz="3100" b="1">
                <a:latin typeface="Times New Roman" pitchFamily="18" charset="0"/>
                <a:cs typeface="Times New Roman" pitchFamily="18" charset="0"/>
              </a:rPr>
              <a:t>ИСПОЛЬЗОВАННЫЕ ЛИТЕРАТУРНЫЕ И ИНТЕРНЕТ ИСТОЧНИКИ:</a:t>
            </a:r>
          </a:p>
        </p:txBody>
      </p:sp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1071563" y="1304925"/>
            <a:ext cx="75723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Tx/>
              <a:buAutoNum type="arabicPeriod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Сайкина Е. Г., Кузьмина С. В.   Танцы на мячах Оздоровительно – развивающая программа по фитбол – аэробике для детей дошкольного и младшего школьного возраста. – СПб., Изд-во РГПУ им. А. И. Герцена, 2006. – 31с.</a:t>
            </a:r>
          </a:p>
          <a:p>
            <a:pPr marL="228600" indent="-228600"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2. Спутник руководителя физического воспитания дошкольного учреждения: Методическое пособие для руководителей физического воспитания ДОУ / Под ред. С. О. Филипповой. – СПб.: «Детство – Пресс», 2005. – 416л., ил.</a:t>
            </a:r>
          </a:p>
          <a:p>
            <a:pPr marL="228600" indent="-228600"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3. Фирилева Ж. Е., Сайкина Е. Г. «Фитнес – Данс»  Учебное пособие – СПб.: ДЕТСТВО – ПРЕСС, 2007г. – 384с., ил. </a:t>
            </a:r>
          </a:p>
        </p:txBody>
      </p:sp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1071563" y="4429125"/>
            <a:ext cx="7429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/>
            <a:r>
              <a:rPr lang="ru-RU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http://ds43.v-salda.org/index.php/metodicheskaya-kopilka/30-rabota-s-doshkolnikami-metodicheskie-materialy-fpi-za-2007-2008-gg-chast-1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28600" indent="-228600"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5..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http://vscolu.ru/articles/fitbol-gimnastika-v-doshkolnom-uchrezhdenii.html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войная волна 16"/>
          <p:cNvSpPr/>
          <p:nvPr/>
        </p:nvSpPr>
        <p:spPr>
          <a:xfrm>
            <a:off x="1143000" y="1143000"/>
            <a:ext cx="7643813" cy="3143250"/>
          </a:xfrm>
          <a:prstGeom prst="doubleWav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285992"/>
            <a:ext cx="778674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  <p:sp>
        <p:nvSpPr>
          <p:cNvPr id="6" name="Овал 5"/>
          <p:cNvSpPr/>
          <p:nvPr/>
        </p:nvSpPr>
        <p:spPr>
          <a:xfrm>
            <a:off x="1071563" y="4429125"/>
            <a:ext cx="1000125" cy="92868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429250" y="4357688"/>
            <a:ext cx="1000125" cy="928687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 rot="4795050">
            <a:off x="1902619" y="4680744"/>
            <a:ext cx="1000125" cy="928687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571750" y="4357688"/>
            <a:ext cx="1000125" cy="928687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214688" y="4857750"/>
            <a:ext cx="1000125" cy="9286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00500" y="4429125"/>
            <a:ext cx="1000125" cy="92868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714875" y="4857750"/>
            <a:ext cx="1000125" cy="9286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072188" y="4857750"/>
            <a:ext cx="1000125" cy="9286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786563" y="4357688"/>
            <a:ext cx="1000125" cy="928687"/>
          </a:xfrm>
          <a:prstGeom prst="ellipse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429500" y="4857750"/>
            <a:ext cx="1000125" cy="928688"/>
          </a:xfrm>
          <a:prstGeom prst="ellipse">
            <a:avLst/>
          </a:prstGeom>
          <a:solidFill>
            <a:srgbClr val="E63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214813" y="2857500"/>
            <a:ext cx="1500187" cy="105727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357938" y="4143375"/>
            <a:ext cx="1857375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86250" y="4929188"/>
            <a:ext cx="1500188" cy="10572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714500" y="4143375"/>
            <a:ext cx="1714500" cy="1143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57938" y="1714500"/>
            <a:ext cx="1643062" cy="1143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643063" y="1714500"/>
            <a:ext cx="1714500" cy="11287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r>
              <a:rPr lang="ru-RU" sz="3000" b="1">
                <a:latin typeface="Times New Roman" pitchFamily="18" charset="0"/>
                <a:cs typeface="Times New Roman" pitchFamily="18" charset="0"/>
              </a:rPr>
              <a:t>Формы использования  фитбола  </a:t>
            </a:r>
            <a:br>
              <a:rPr lang="ru-RU" sz="3000" b="1"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latin typeface="Times New Roman" pitchFamily="18" charset="0"/>
                <a:cs typeface="Times New Roman" pitchFamily="18" charset="0"/>
              </a:rPr>
              <a:t>с детьми младшего школьного возраста</a:t>
            </a:r>
          </a:p>
        </p:txBody>
      </p:sp>
      <p:sp>
        <p:nvSpPr>
          <p:cNvPr id="15368" name="Содержимое 2"/>
          <p:cNvSpPr>
            <a:spLocks noGrp="1"/>
          </p:cNvSpPr>
          <p:nvPr>
            <p:ph idx="4294967295"/>
          </p:nvPr>
        </p:nvSpPr>
        <p:spPr>
          <a:xfrm>
            <a:off x="1285875" y="1428750"/>
            <a:ext cx="7497763" cy="4800600"/>
          </a:xfrm>
        </p:spPr>
        <p:txBody>
          <a:bodyPr/>
          <a:lstStyle/>
          <a:p>
            <a:endParaRPr lang="ru-RU" sz="1800">
              <a:latin typeface="Times New Roman" pitchFamily="18" charset="0"/>
              <a:cs typeface="Times New Roman" pitchFamily="18" charset="0"/>
            </a:endParaRPr>
          </a:p>
          <a:p>
            <a:endParaRPr lang="ru-RU" sz="18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ГИМНАСТИКА                                                       АТЛЕТИКА</a:t>
            </a:r>
          </a:p>
          <a:p>
            <a:endParaRPr lang="ru-RU" sz="18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ФИТБОЛ</a:t>
            </a:r>
          </a:p>
          <a:p>
            <a:pPr>
              <a:buFont typeface="Wingdings" pitchFamily="2" charset="2"/>
              <a:buNone/>
            </a:pPr>
            <a:endParaRPr lang="ru-RU" sz="18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18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18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1800" b="1">
                <a:latin typeface="Times New Roman" pitchFamily="18" charset="0"/>
                <a:cs typeface="Times New Roman" pitchFamily="18" charset="0"/>
              </a:rPr>
              <a:t>           ТАНЕЦ                                                               КОРРЕКЦИЯ</a:t>
            </a:r>
          </a:p>
          <a:p>
            <a:pPr>
              <a:buFont typeface="Wingdings" pitchFamily="2" charset="2"/>
              <a:buNone/>
            </a:pPr>
            <a:endParaRPr lang="ru-RU" sz="18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1800" b="1">
                <a:latin typeface="Times New Roman" pitchFamily="18" charset="0"/>
                <a:cs typeface="Times New Roman" pitchFamily="18" charset="0"/>
              </a:rPr>
              <a:t>                                                          ИГРА</a:t>
            </a:r>
          </a:p>
        </p:txBody>
      </p:sp>
      <p:sp>
        <p:nvSpPr>
          <p:cNvPr id="10" name="Стрелка вправо 9"/>
          <p:cNvSpPr/>
          <p:nvPr/>
        </p:nvSpPr>
        <p:spPr>
          <a:xfrm rot="19822639">
            <a:off x="5751513" y="2667000"/>
            <a:ext cx="765175" cy="35242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8609415">
            <a:off x="3400425" y="3741738"/>
            <a:ext cx="742950" cy="39052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2444524">
            <a:off x="3319463" y="2581275"/>
            <a:ext cx="850900" cy="3492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4661694" y="4245769"/>
            <a:ext cx="719138" cy="3873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330333">
            <a:off x="5681663" y="3854450"/>
            <a:ext cx="709612" cy="3429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1563" y="274638"/>
            <a:ext cx="7786687" cy="1143000"/>
          </a:xfrm>
        </p:spPr>
        <p:txBody>
          <a:bodyPr anchor="ctr">
            <a:normAutofit/>
          </a:bodyPr>
          <a:lstStyle/>
          <a:p>
            <a:r>
              <a:rPr lang="ru-RU" sz="2600" b="1">
                <a:latin typeface="Times New Roman" pitchFamily="18" charset="0"/>
                <a:cs typeface="Times New Roman" pitchFamily="18" charset="0"/>
              </a:rPr>
              <a:t>ПРЕИМУЩЕСТВА УПРАЖНЕНИЙ  С ФИТБОЛОМ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14438" y="1214438"/>
            <a:ext cx="7497762" cy="4800600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buFont typeface="Wingdings" pitchFamily="2" charset="2"/>
              <a:buChar char="q"/>
            </a:pPr>
            <a:r>
              <a:rPr lang="ru-RU" sz="3000"/>
              <a:t> </a:t>
            </a:r>
            <a:r>
              <a:rPr lang="ru-RU" sz="2600">
                <a:latin typeface="Times New Roman" pitchFamily="18" charset="0"/>
                <a:cs typeface="Times New Roman" pitchFamily="18" charset="0"/>
              </a:rPr>
              <a:t>оздоровительный эффект;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q"/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 многофункциональность </a:t>
            </a:r>
          </a:p>
          <a:p>
            <a:pPr algn="just">
              <a:lnSpc>
                <a:spcPct val="130000"/>
              </a:lnSpc>
              <a:buFont typeface="Wingdings" pitchFamily="2" charset="2"/>
              <a:buNone/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    использования фитбола;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q"/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 доступность фитбола для детей,  имеющих различные проблемы со здоровьем;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q"/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 эффективность образовательной деятельности  достигается положительным эмоциональным фоном при взаимодействие  с фитболом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r>
              <a:rPr lang="ru-RU" sz="7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b="1">
                <a:latin typeface="Times New Roman" pitchFamily="18" charset="0"/>
                <a:cs typeface="Times New Roman" pitchFamily="18" charset="0"/>
              </a:rPr>
            </a:br>
            <a:r>
              <a:rPr lang="ru-RU" sz="7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b="1">
                <a:latin typeface="Times New Roman" pitchFamily="18" charset="0"/>
                <a:cs typeface="Times New Roman" pitchFamily="18" charset="0"/>
              </a:rPr>
            </a:br>
            <a:r>
              <a:rPr lang="ru-RU" sz="7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b="1">
                <a:latin typeface="Times New Roman" pitchFamily="18" charset="0"/>
                <a:cs typeface="Times New Roman" pitchFamily="18" charset="0"/>
              </a:rPr>
            </a:br>
            <a:r>
              <a:rPr lang="ru-RU" sz="7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b="1">
                <a:latin typeface="Times New Roman" pitchFamily="18" charset="0"/>
                <a:cs typeface="Times New Roman" pitchFamily="18" charset="0"/>
              </a:rPr>
            </a:br>
            <a:r>
              <a:rPr lang="ru-RU" sz="4000" b="1">
                <a:latin typeface="Times New Roman" pitchFamily="18" charset="0"/>
                <a:cs typeface="Times New Roman" pitchFamily="18" charset="0"/>
              </a:rPr>
              <a:t>Цель :</a:t>
            </a:r>
            <a:br>
              <a:rPr lang="ru-RU" sz="4000" b="1">
                <a:latin typeface="Times New Roman" pitchFamily="18" charset="0"/>
                <a:cs typeface="Times New Roman" pitchFamily="18" charset="0"/>
              </a:rPr>
            </a:br>
            <a:endParaRPr lang="ru-RU" sz="4000"/>
          </a:p>
        </p:txBody>
      </p:sp>
      <p:sp>
        <p:nvSpPr>
          <p:cNvPr id="17410" name="Содержимое 2"/>
          <p:cNvSpPr>
            <a:spLocks noGrp="1"/>
          </p:cNvSpPr>
          <p:nvPr>
            <p:ph idx="4294967295"/>
          </p:nvPr>
        </p:nvSpPr>
        <p:spPr>
          <a:xfrm>
            <a:off x="1143000" y="1428750"/>
            <a:ext cx="7497763" cy="48006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повышение эффективности физкультурно - 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   оздоровительной работы;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сохранение и укрепление здоровья;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профилактика различных заболеваний;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приобщение детей к здоровому образу жизни. 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286500" y="1285875"/>
            <a:ext cx="2571750" cy="50720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43313" y="1285875"/>
            <a:ext cx="2500312" cy="50720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88" y="1285875"/>
            <a:ext cx="2571750" cy="50720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1563" y="0"/>
            <a:ext cx="7497762" cy="1143000"/>
          </a:xfrm>
        </p:spPr>
        <p:txBody>
          <a:bodyPr anchor="ctr">
            <a:normAutofit/>
          </a:bodyPr>
          <a:lstStyle/>
          <a:p>
            <a:r>
              <a:rPr lang="ru-RU" sz="3700" b="1"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18437" name="Содержимое 2"/>
          <p:cNvSpPr>
            <a:spLocks noGrp="1"/>
          </p:cNvSpPr>
          <p:nvPr>
            <p:ph idx="4294967295"/>
          </p:nvPr>
        </p:nvSpPr>
        <p:spPr>
          <a:xfrm>
            <a:off x="1000125" y="1214438"/>
            <a:ext cx="2714625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18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Прямоугольник 8"/>
          <p:cNvSpPr>
            <a:spLocks noChangeArrowheads="1"/>
          </p:cNvSpPr>
          <p:nvPr/>
        </p:nvSpPr>
        <p:spPr bwMode="auto">
          <a:xfrm>
            <a:off x="1000125" y="1285875"/>
            <a:ext cx="2571750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4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Оздоровительно –</a:t>
            </a:r>
          </a:p>
          <a:p>
            <a:r>
              <a:rPr lang="ru-RU" sz="14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коррекционные                       </a:t>
            </a:r>
          </a:p>
          <a:p>
            <a:r>
              <a:rPr lang="ru-RU" sz="1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1. Гармонично развивать</a:t>
            </a:r>
          </a:p>
          <a:p>
            <a:r>
              <a:rPr lang="ru-RU" sz="1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мышечную силу, гибкость, выносливость, быстроту.</a:t>
            </a:r>
          </a:p>
          <a:p>
            <a:r>
              <a:rPr lang="ru-RU" sz="1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2. Содействовать развитию</a:t>
            </a:r>
          </a:p>
          <a:p>
            <a:r>
              <a:rPr lang="ru-RU" sz="1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координационных способностей, </a:t>
            </a:r>
          </a:p>
          <a:p>
            <a:r>
              <a:rPr lang="ru-RU" sz="1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функции равновесия,</a:t>
            </a:r>
          </a:p>
          <a:p>
            <a:r>
              <a:rPr lang="ru-RU" sz="1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вестибулярной  устойчивости.</a:t>
            </a:r>
          </a:p>
          <a:p>
            <a:r>
              <a:rPr lang="ru-RU" sz="1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3. Формировать и закреплять</a:t>
            </a:r>
          </a:p>
          <a:p>
            <a:r>
              <a:rPr lang="ru-RU" sz="1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навыки правильной осанки.</a:t>
            </a:r>
          </a:p>
          <a:p>
            <a:r>
              <a:rPr lang="ru-RU" sz="1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4. Содействовать профилактике</a:t>
            </a:r>
          </a:p>
          <a:p>
            <a:r>
              <a:rPr lang="ru-RU" sz="1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плоскостопия.</a:t>
            </a:r>
          </a:p>
          <a:p>
            <a:r>
              <a:rPr lang="ru-RU" sz="1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5. Развивать мелкую и крупную моторику.</a:t>
            </a:r>
            <a:endParaRPr lang="ru-RU" sz="14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Содержимое 2"/>
          <p:cNvSpPr txBox="1">
            <a:spLocks/>
          </p:cNvSpPr>
          <p:nvPr/>
        </p:nvSpPr>
        <p:spPr bwMode="auto">
          <a:xfrm>
            <a:off x="3571875" y="1214438"/>
            <a:ext cx="2857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3714750" y="1357313"/>
            <a:ext cx="25717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4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Образовательные:</a:t>
            </a:r>
            <a:endParaRPr lang="ru-RU" sz="14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1. Вооружить школьников знаниями о пользе упражнений с фитболами.</a:t>
            </a:r>
          </a:p>
          <a:p>
            <a:r>
              <a:rPr lang="ru-RU" sz="1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2. Содействовать формированию жизненно необходимых двигательных умений и навыков детей в соответствии с их индивидуальными и возрастными особенностями. Развитие физических качеств. </a:t>
            </a:r>
          </a:p>
          <a:p>
            <a:r>
              <a:rPr lang="ru-RU" sz="1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3. Способствовать развитию культуры движения  и потребности в занятиях физическими упражнениями.</a:t>
            </a:r>
            <a:endParaRPr lang="ru-RU" sz="1600">
              <a:solidFill>
                <a:schemeClr val="bg2"/>
              </a:solidFill>
              <a:latin typeface="Corbel" pitchFamily="34" charset="0"/>
            </a:endParaRPr>
          </a:p>
        </p:txBody>
      </p:sp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6286500" y="1357313"/>
            <a:ext cx="257175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4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Воспитательные</a:t>
            </a:r>
            <a:r>
              <a:rPr lang="ru-RU" sz="1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Воспитывать положительное отношение к физическим упражнениям, подвижным играм и закаливающим процедурам. </a:t>
            </a:r>
          </a:p>
          <a:p>
            <a:r>
              <a:rPr lang="ru-RU" sz="1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2. Развивать чувство товарищества и взаимопомощи, инициативу.</a:t>
            </a:r>
          </a:p>
          <a:p>
            <a:r>
              <a:rPr lang="ru-RU" sz="1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3. Способствовать развитию самоконтроля и самооценки.</a:t>
            </a:r>
          </a:p>
          <a:p>
            <a:r>
              <a:rPr lang="ru-RU" sz="1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4. Воспитывать трудолюбие и стремлению к достижению поставленной цели. </a:t>
            </a:r>
          </a:p>
          <a:p>
            <a:r>
              <a:rPr lang="ru-RU" sz="1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r>
              <a:rPr lang="ru-RU" sz="3700" b="1">
                <a:latin typeface="Times New Roman" pitchFamily="18" charset="0"/>
                <a:cs typeface="Times New Roman" pitchFamily="18" charset="0"/>
              </a:rPr>
              <a:t>Содержание  фитбол - гимнастики</a:t>
            </a:r>
          </a:p>
        </p:txBody>
      </p:sp>
      <p:sp>
        <p:nvSpPr>
          <p:cNvPr id="19458" name="AutoShape 5"/>
          <p:cNvSpPr>
            <a:spLocks noChangeArrowheads="1"/>
          </p:cNvSpPr>
          <p:nvPr/>
        </p:nvSpPr>
        <p:spPr bwMode="gray">
          <a:xfrm rot="14084798" flipH="1">
            <a:off x="4349750" y="438150"/>
            <a:ext cx="376238" cy="5075238"/>
          </a:xfrm>
          <a:prstGeom prst="upArrow">
            <a:avLst>
              <a:gd name="adj1" fmla="val 51676"/>
              <a:gd name="adj2" fmla="val 100172"/>
            </a:avLst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59" name="AutoShape 5"/>
          <p:cNvSpPr>
            <a:spLocks noChangeArrowheads="1"/>
          </p:cNvSpPr>
          <p:nvPr/>
        </p:nvSpPr>
        <p:spPr bwMode="gray">
          <a:xfrm rot="13452633" flipH="1">
            <a:off x="5635625" y="1773238"/>
            <a:ext cx="377825" cy="2525712"/>
          </a:xfrm>
          <a:prstGeom prst="upArrow">
            <a:avLst>
              <a:gd name="adj1" fmla="val 51676"/>
              <a:gd name="adj2" fmla="val 99747"/>
            </a:avLst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60" name="AutoShape 5"/>
          <p:cNvSpPr>
            <a:spLocks noChangeArrowheads="1"/>
          </p:cNvSpPr>
          <p:nvPr/>
        </p:nvSpPr>
        <p:spPr bwMode="gray">
          <a:xfrm rot="12304111" flipH="1">
            <a:off x="6303963" y="2111375"/>
            <a:ext cx="376237" cy="2354263"/>
          </a:xfrm>
          <a:prstGeom prst="upArrow">
            <a:avLst>
              <a:gd name="adj1" fmla="val 51676"/>
              <a:gd name="adj2" fmla="val 100205"/>
            </a:avLst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gray">
          <a:xfrm>
            <a:off x="714348" y="4286256"/>
            <a:ext cx="2286016" cy="22145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gray">
          <a:xfrm>
            <a:off x="4929190" y="4357694"/>
            <a:ext cx="2143140" cy="21431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gray">
          <a:xfrm>
            <a:off x="2857488" y="3357562"/>
            <a:ext cx="2255407" cy="207170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gray">
          <a:xfrm>
            <a:off x="4357686" y="1571612"/>
            <a:ext cx="2229412" cy="20120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gray">
          <a:xfrm>
            <a:off x="6429388" y="2590082"/>
            <a:ext cx="2239241" cy="23391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gray">
          <a:xfrm>
            <a:off x="857250" y="2714625"/>
            <a:ext cx="1214438" cy="11017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1966B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19477" name="Group 3"/>
          <p:cNvGrpSpPr>
            <a:grpSpLocks/>
          </p:cNvGrpSpPr>
          <p:nvPr/>
        </p:nvGrpSpPr>
        <p:grpSpPr bwMode="auto">
          <a:xfrm>
            <a:off x="857250" y="1214438"/>
            <a:ext cx="7008813" cy="5102225"/>
            <a:chOff x="495" y="855"/>
            <a:chExt cx="4415" cy="3214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gray">
            <a:xfrm>
              <a:off x="585" y="900"/>
              <a:ext cx="990" cy="6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gray">
            <a:xfrm>
              <a:off x="1395" y="1620"/>
              <a:ext cx="810" cy="6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1966B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4095" y="855"/>
              <a:ext cx="815" cy="69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atin typeface="+mn-lt"/>
                <a:cs typeface="+mn-cs"/>
              </a:endParaRPr>
            </a:p>
          </p:txBody>
        </p:sp>
        <p:sp>
          <p:nvSpPr>
            <p:cNvPr id="19494" name="Text Box 16"/>
            <p:cNvSpPr txBox="1">
              <a:spLocks noChangeArrowheads="1"/>
            </p:cNvSpPr>
            <p:nvPr/>
          </p:nvSpPr>
          <p:spPr bwMode="gray">
            <a:xfrm>
              <a:off x="3195" y="2925"/>
              <a:ext cx="1125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 ПРЕИМУЩЕСТВУ</a:t>
              </a:r>
            </a:p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ВОЗДЕЙСТВИЯ:</a:t>
              </a:r>
            </a:p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-на силу;</a:t>
              </a:r>
            </a:p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-на растягивание;</a:t>
              </a:r>
            </a:p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на расслабление;</a:t>
              </a:r>
            </a:p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-на координацию;</a:t>
              </a:r>
            </a:p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-на дыхание.</a:t>
              </a:r>
              <a:endParaRPr lang="en-US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95" name="Text Box 17"/>
            <p:cNvSpPr txBox="1">
              <a:spLocks noChangeArrowheads="1"/>
            </p:cNvSpPr>
            <p:nvPr/>
          </p:nvSpPr>
          <p:spPr bwMode="gray">
            <a:xfrm>
              <a:off x="4275" y="1080"/>
              <a:ext cx="4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b="1">
                  <a:solidFill>
                    <a:srgbClr val="000000"/>
                  </a:solidFill>
                  <a:latin typeface="Verdana" pitchFamily="34" charset="0"/>
                </a:rPr>
                <a:t>ОРУ</a:t>
              </a:r>
              <a:endParaRPr lang="en-US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9496" name="Text Box 18"/>
            <p:cNvSpPr txBox="1">
              <a:spLocks noChangeArrowheads="1"/>
            </p:cNvSpPr>
            <p:nvPr/>
          </p:nvSpPr>
          <p:spPr bwMode="gray">
            <a:xfrm>
              <a:off x="2655" y="1125"/>
              <a:ext cx="1529" cy="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 </a:t>
              </a:r>
            </a:p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АНАТОМИЧЕСКОМУ</a:t>
              </a:r>
            </a:p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ПРИЗНАКУ:</a:t>
              </a:r>
            </a:p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-для рук и плечевого пояса,</a:t>
              </a:r>
            </a:p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-для ног и тазового отдела;</a:t>
              </a:r>
            </a:p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-для туловища и шеи.</a:t>
              </a:r>
              <a:endParaRPr lang="en-US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97" name="Text Box 19"/>
            <p:cNvSpPr txBox="1">
              <a:spLocks noChangeArrowheads="1"/>
            </p:cNvSpPr>
            <p:nvPr/>
          </p:nvSpPr>
          <p:spPr bwMode="gray">
            <a:xfrm>
              <a:off x="495" y="2880"/>
              <a:ext cx="14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     ПО</a:t>
              </a:r>
            </a:p>
            <a:p>
              <a:pPr eaLnBrk="0" hangingPunct="0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ИСХОДНЫМ</a:t>
              </a:r>
            </a:p>
            <a:p>
              <a:pPr eaLnBrk="0" hangingPunct="0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ПОЛОЖЕНИЯМ:</a:t>
              </a:r>
            </a:p>
            <a:p>
              <a:pPr eaLnBrk="0" hangingPunct="0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-стоя;</a:t>
              </a:r>
            </a:p>
            <a:p>
              <a:pPr eaLnBrk="0" hangingPunct="0">
                <a:buFontTx/>
                <a:buChar char="-"/>
              </a:pPr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из и.п. сидя (приседа);</a:t>
              </a:r>
            </a:p>
            <a:p>
              <a:pPr eaLnBrk="0" hangingPunct="0">
                <a:buFontTx/>
                <a:buChar char="-"/>
              </a:pPr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из  упоров;</a:t>
              </a:r>
            </a:p>
            <a:p>
              <a:pPr eaLnBrk="0" hangingPunct="0">
                <a:buFontTx/>
                <a:buChar char="-"/>
              </a:pPr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лёжа, на боку,</a:t>
              </a:r>
            </a:p>
            <a:p>
              <a:pPr eaLnBrk="0" hangingPunct="0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спине, животе</a:t>
              </a:r>
              <a:endParaRPr lang="en-US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98" name="Text Box 20"/>
            <p:cNvSpPr txBox="1">
              <a:spLocks noChangeArrowheads="1"/>
            </p:cNvSpPr>
            <p:nvPr/>
          </p:nvSpPr>
          <p:spPr bwMode="gray">
            <a:xfrm>
              <a:off x="1755" y="2340"/>
              <a:ext cx="1452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 ПРИЗНАКУ ОРГАНИЗАЦИИ ГРУППЫ:</a:t>
              </a:r>
            </a:p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-одиночные;</a:t>
              </a:r>
            </a:p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-по 2-е, по 3-е;</a:t>
              </a:r>
            </a:p>
            <a:p>
              <a:pPr algn="ctr" eaLnBrk="0" hangingPunct="0">
                <a:buFontTx/>
                <a:buChar char="-"/>
              </a:pPr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 кругу, в сцеплении шеренгой;</a:t>
              </a:r>
            </a:p>
            <a:p>
              <a:pPr algn="ctr" eaLnBrk="0" hangingPunct="0">
                <a:buFontTx/>
                <a:buChar char="-"/>
              </a:pPr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в движении.</a:t>
              </a:r>
              <a:endParaRPr lang="en-US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99" name="Text Box 23"/>
            <p:cNvSpPr txBox="1">
              <a:spLocks noChangeArrowheads="1"/>
            </p:cNvSpPr>
            <p:nvPr/>
          </p:nvSpPr>
          <p:spPr bwMode="gray">
            <a:xfrm>
              <a:off x="675" y="1035"/>
              <a:ext cx="90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600" b="1">
                  <a:latin typeface="Verdana" pitchFamily="34" charset="0"/>
                </a:rPr>
                <a:t> ХОДЬБА,   ПРЫЖКИ,</a:t>
              </a:r>
            </a:p>
            <a:p>
              <a:pPr algn="ctr" eaLnBrk="0" hangingPunct="0"/>
              <a:r>
                <a:rPr lang="ru-RU" sz="1600" b="1">
                  <a:latin typeface="Verdana" pitchFamily="34" charset="0"/>
                </a:rPr>
                <a:t> БЕГ</a:t>
              </a:r>
              <a:endParaRPr lang="en-US" sz="1600" b="1">
                <a:latin typeface="Verdana" pitchFamily="34" charset="0"/>
              </a:endParaRPr>
            </a:p>
          </p:txBody>
        </p:sp>
        <p:sp>
          <p:nvSpPr>
            <p:cNvPr id="19500" name="Text Box 15"/>
            <p:cNvSpPr txBox="1">
              <a:spLocks noChangeArrowheads="1"/>
            </p:cNvSpPr>
            <p:nvPr/>
          </p:nvSpPr>
          <p:spPr bwMode="gray">
            <a:xfrm>
              <a:off x="540" y="1935"/>
              <a:ext cx="71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НА МЕСТЕ </a:t>
              </a:r>
            </a:p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  В </a:t>
              </a:r>
            </a:p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ДВИЖЕНИИ</a:t>
              </a:r>
              <a:endParaRPr lang="en-US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478" name="TextBox 23"/>
          <p:cNvSpPr txBox="1">
            <a:spLocks noChangeArrowheads="1"/>
          </p:cNvSpPr>
          <p:nvPr/>
        </p:nvSpPr>
        <p:spPr bwMode="auto">
          <a:xfrm>
            <a:off x="2357438" y="2643188"/>
            <a:ext cx="1000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МЯЧОМ В РУКАХ </a:t>
            </a:r>
          </a:p>
          <a:p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НОГАХ</a:t>
            </a:r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gray">
          <a:xfrm>
            <a:off x="2857500" y="1143000"/>
            <a:ext cx="1285875" cy="11017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1966B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9480" name="TextBox 25"/>
          <p:cNvSpPr txBox="1">
            <a:spLocks noChangeArrowheads="1"/>
          </p:cNvSpPr>
          <p:nvPr/>
        </p:nvSpPr>
        <p:spPr bwMode="auto">
          <a:xfrm>
            <a:off x="3000375" y="1428750"/>
            <a:ext cx="928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СИДЯ НА МЯЧЕ</a:t>
            </a:r>
          </a:p>
        </p:txBody>
      </p:sp>
      <p:sp>
        <p:nvSpPr>
          <p:cNvPr id="19481" name="TextBox 26"/>
          <p:cNvSpPr txBox="1">
            <a:spLocks noChangeArrowheads="1"/>
          </p:cNvSpPr>
          <p:nvPr/>
        </p:nvSpPr>
        <p:spPr bwMode="auto">
          <a:xfrm>
            <a:off x="6643688" y="2643188"/>
            <a:ext cx="19288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Corbel" pitchFamily="34" charset="0"/>
              </a:rPr>
              <a:t>              </a:t>
            </a:r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ИСПОЛЬЗОВАНИЮ ПРЕДМЕТОВ: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 предметов;</a:t>
            </a:r>
          </a:p>
          <a:p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 предметами;</a:t>
            </a:r>
          </a:p>
          <a:p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 снарядах (на мяче);</a:t>
            </a:r>
          </a:p>
          <a:p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-с использованием</a:t>
            </a:r>
          </a:p>
          <a:p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тренажёров,</a:t>
            </a:r>
          </a:p>
          <a:p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эспандеров.</a:t>
            </a: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gray">
          <a:xfrm rot="11484279" flipH="1">
            <a:off x="1285875" y="2428875"/>
            <a:ext cx="458788" cy="296863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gray">
          <a:xfrm rot="5066817" flipH="1">
            <a:off x="2511425" y="1595438"/>
            <a:ext cx="460375" cy="295275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gray">
          <a:xfrm rot="8665148" flipH="1">
            <a:off x="2185988" y="2320925"/>
            <a:ext cx="460375" cy="296863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9485" name="AutoShape 5"/>
          <p:cNvSpPr>
            <a:spLocks noChangeArrowheads="1"/>
          </p:cNvSpPr>
          <p:nvPr/>
        </p:nvSpPr>
        <p:spPr bwMode="gray">
          <a:xfrm rot="10394096" flipH="1">
            <a:off x="7169150" y="2328863"/>
            <a:ext cx="458788" cy="296862"/>
          </a:xfrm>
          <a:prstGeom prst="upArrow">
            <a:avLst>
              <a:gd name="adj1" fmla="val 51676"/>
              <a:gd name="adj2" fmla="val 100000"/>
            </a:avLst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86" name="AutoShape 5"/>
          <p:cNvSpPr>
            <a:spLocks noChangeArrowheads="1"/>
          </p:cNvSpPr>
          <p:nvPr/>
        </p:nvSpPr>
        <p:spPr bwMode="gray">
          <a:xfrm rot="14925371" flipH="1">
            <a:off x="6239669" y="1767681"/>
            <a:ext cx="460375" cy="296863"/>
          </a:xfrm>
          <a:prstGeom prst="upArrow">
            <a:avLst>
              <a:gd name="adj1" fmla="val 51676"/>
              <a:gd name="adj2" fmla="val 100000"/>
            </a:avLst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00" y="285750"/>
            <a:ext cx="8001000" cy="1143000"/>
          </a:xfrm>
        </p:spPr>
        <p:txBody>
          <a:bodyPr anchor="ctr">
            <a:normAutofit/>
          </a:bodyPr>
          <a:lstStyle/>
          <a:p>
            <a:r>
              <a:rPr lang="ru-RU" sz="3700" b="1"/>
              <a:t>Этапы освоения упражнений с мячом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142976" y="857232"/>
          <a:ext cx="8001024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357313" y="1143000"/>
            <a:ext cx="128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1 этап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1428750" y="2928938"/>
            <a:ext cx="1214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2 этап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1428750" y="4857750"/>
            <a:ext cx="1214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3 этап</a:t>
            </a: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1428750" y="5857875"/>
            <a:ext cx="128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4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00" y="357188"/>
            <a:ext cx="7497763" cy="1357312"/>
          </a:xfrm>
        </p:spPr>
        <p:txBody>
          <a:bodyPr anchor="ctr">
            <a:noAutofit/>
          </a:bodyPr>
          <a:lstStyle/>
          <a:p>
            <a:r>
              <a:rPr lang="ru-RU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ПРОВЕДЕНИИ УПРАЖНЕНИЙ ФИТБОЛ – ГИМНАСТИКИ В ОБРАЗОВАТЕЛЬНОЙ ДЕЯТЕЛЬНОСТИ ПО ФИЗИЧЕСКОЙ КУЛЬТУРЕ, МЯЧ ИСПОЛЬЗУЕТСЯ КАК:</a:t>
            </a:r>
          </a:p>
        </p:txBody>
      </p:sp>
      <p:grpSp>
        <p:nvGrpSpPr>
          <p:cNvPr id="21506" name="Group 41"/>
          <p:cNvGrpSpPr>
            <a:grpSpLocks/>
          </p:cNvGrpSpPr>
          <p:nvPr/>
        </p:nvGrpSpPr>
        <p:grpSpPr bwMode="auto">
          <a:xfrm>
            <a:off x="1500188" y="1928813"/>
            <a:ext cx="3810000" cy="609600"/>
            <a:chOff x="1440" y="1296"/>
            <a:chExt cx="2400" cy="384"/>
          </a:xfrm>
        </p:grpSpPr>
        <p:grpSp>
          <p:nvGrpSpPr>
            <p:cNvPr id="21565" name="Group 42"/>
            <p:cNvGrpSpPr>
              <a:grpSpLocks/>
            </p:cNvGrpSpPr>
            <p:nvPr/>
          </p:nvGrpSpPr>
          <p:grpSpPr bwMode="auto">
            <a:xfrm>
              <a:off x="1437" y="1296"/>
              <a:ext cx="334" cy="386"/>
              <a:chOff x="982" y="214"/>
              <a:chExt cx="759" cy="872"/>
            </a:xfrm>
          </p:grpSpPr>
          <p:sp>
            <p:nvSpPr>
              <p:cNvPr id="30" name="Freeform 43"/>
              <p:cNvSpPr>
                <a:spLocks/>
              </p:cNvSpPr>
              <p:nvPr/>
            </p:nvSpPr>
            <p:spPr bwMode="auto">
              <a:xfrm>
                <a:off x="1214" y="214"/>
                <a:ext cx="300" cy="434"/>
              </a:xfrm>
              <a:custGeom>
                <a:avLst/>
                <a:gdLst/>
                <a:ahLst/>
                <a:cxnLst>
                  <a:cxn ang="0">
                    <a:pos x="174" y="121"/>
                  </a:cxn>
                  <a:cxn ang="0">
                    <a:pos x="174" y="23"/>
                  </a:cxn>
                  <a:cxn ang="0">
                    <a:pos x="170" y="9"/>
                  </a:cxn>
                  <a:cxn ang="0">
                    <a:pos x="165" y="5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34" y="5"/>
                  </a:cxn>
                  <a:cxn ang="0">
                    <a:pos x="125" y="9"/>
                  </a:cxn>
                  <a:cxn ang="0">
                    <a:pos x="125" y="23"/>
                  </a:cxn>
                  <a:cxn ang="0">
                    <a:pos x="125" y="126"/>
                  </a:cxn>
                  <a:cxn ang="0">
                    <a:pos x="76" y="99"/>
                  </a:cxn>
                  <a:cxn ang="0">
                    <a:pos x="67" y="94"/>
                  </a:cxn>
                  <a:cxn ang="0">
                    <a:pos x="58" y="94"/>
                  </a:cxn>
                  <a:cxn ang="0">
                    <a:pos x="49" y="99"/>
                  </a:cxn>
                  <a:cxn ang="0">
                    <a:pos x="45" y="103"/>
                  </a:cxn>
                  <a:cxn ang="0">
                    <a:pos x="40" y="112"/>
                  </a:cxn>
                  <a:cxn ang="0">
                    <a:pos x="45" y="117"/>
                  </a:cxn>
                  <a:cxn ang="0">
                    <a:pos x="45" y="126"/>
                  </a:cxn>
                  <a:cxn ang="0">
                    <a:pos x="54" y="134"/>
                  </a:cxn>
                  <a:cxn ang="0">
                    <a:pos x="121" y="170"/>
                  </a:cxn>
                  <a:cxn ang="0">
                    <a:pos x="121" y="242"/>
                  </a:cxn>
                  <a:cxn ang="0">
                    <a:pos x="36" y="188"/>
                  </a:cxn>
                  <a:cxn ang="0">
                    <a:pos x="27" y="184"/>
                  </a:cxn>
                  <a:cxn ang="0">
                    <a:pos x="18" y="184"/>
                  </a:cxn>
                  <a:cxn ang="0">
                    <a:pos x="9" y="188"/>
                  </a:cxn>
                  <a:cxn ang="0">
                    <a:pos x="5" y="193"/>
                  </a:cxn>
                  <a:cxn ang="0">
                    <a:pos x="0" y="202"/>
                  </a:cxn>
                  <a:cxn ang="0">
                    <a:pos x="0" y="210"/>
                  </a:cxn>
                  <a:cxn ang="0">
                    <a:pos x="5" y="219"/>
                  </a:cxn>
                  <a:cxn ang="0">
                    <a:pos x="14" y="224"/>
                  </a:cxn>
                  <a:cxn ang="0">
                    <a:pos x="121" y="291"/>
                  </a:cxn>
                  <a:cxn ang="0">
                    <a:pos x="121" y="434"/>
                  </a:cxn>
                  <a:cxn ang="0">
                    <a:pos x="174" y="434"/>
                  </a:cxn>
                  <a:cxn ang="0">
                    <a:pos x="174" y="291"/>
                  </a:cxn>
                  <a:cxn ang="0">
                    <a:pos x="290" y="224"/>
                  </a:cxn>
                  <a:cxn ang="0">
                    <a:pos x="295" y="219"/>
                  </a:cxn>
                  <a:cxn ang="0">
                    <a:pos x="299" y="210"/>
                  </a:cxn>
                  <a:cxn ang="0">
                    <a:pos x="299" y="202"/>
                  </a:cxn>
                  <a:cxn ang="0">
                    <a:pos x="299" y="197"/>
                  </a:cxn>
                  <a:cxn ang="0">
                    <a:pos x="295" y="188"/>
                  </a:cxn>
                  <a:cxn ang="0">
                    <a:pos x="286" y="184"/>
                  </a:cxn>
                  <a:cxn ang="0">
                    <a:pos x="277" y="184"/>
                  </a:cxn>
                  <a:cxn ang="0">
                    <a:pos x="268" y="188"/>
                  </a:cxn>
                  <a:cxn ang="0">
                    <a:pos x="174" y="237"/>
                  </a:cxn>
                  <a:cxn ang="0">
                    <a:pos x="174" y="170"/>
                  </a:cxn>
                  <a:cxn ang="0">
                    <a:pos x="246" y="134"/>
                  </a:cxn>
                  <a:cxn ang="0">
                    <a:pos x="250" y="130"/>
                  </a:cxn>
                  <a:cxn ang="0">
                    <a:pos x="255" y="121"/>
                  </a:cxn>
                  <a:cxn ang="0">
                    <a:pos x="255" y="112"/>
                  </a:cxn>
                  <a:cxn ang="0">
                    <a:pos x="250" y="108"/>
                  </a:cxn>
                  <a:cxn ang="0">
                    <a:pos x="246" y="103"/>
                  </a:cxn>
                  <a:cxn ang="0">
                    <a:pos x="237" y="99"/>
                  </a:cxn>
                  <a:cxn ang="0">
                    <a:pos x="232" y="99"/>
                  </a:cxn>
                  <a:cxn ang="0">
                    <a:pos x="223" y="99"/>
                  </a:cxn>
                  <a:cxn ang="0">
                    <a:pos x="174" y="12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1" name="Freeform 44"/>
              <p:cNvSpPr>
                <a:spLocks/>
              </p:cNvSpPr>
              <p:nvPr/>
            </p:nvSpPr>
            <p:spPr bwMode="auto">
              <a:xfrm>
                <a:off x="982" y="397"/>
                <a:ext cx="393" cy="273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8" y="18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5" y="58"/>
                  </a:cxn>
                  <a:cxn ang="0">
                    <a:pos x="9" y="62"/>
                  </a:cxn>
                  <a:cxn ang="0">
                    <a:pos x="98" y="116"/>
                  </a:cxn>
                  <a:cxn ang="0">
                    <a:pos x="54" y="143"/>
                  </a:cxn>
                  <a:cxn ang="0">
                    <a:pos x="45" y="147"/>
                  </a:cxn>
                  <a:cxn ang="0">
                    <a:pos x="40" y="156"/>
                  </a:cxn>
                  <a:cxn ang="0">
                    <a:pos x="40" y="165"/>
                  </a:cxn>
                  <a:cxn ang="0">
                    <a:pos x="40" y="174"/>
                  </a:cxn>
                  <a:cxn ang="0">
                    <a:pos x="49" y="178"/>
                  </a:cxn>
                  <a:cxn ang="0">
                    <a:pos x="54" y="183"/>
                  </a:cxn>
                  <a:cxn ang="0">
                    <a:pos x="63" y="183"/>
                  </a:cxn>
                  <a:cxn ang="0">
                    <a:pos x="72" y="183"/>
                  </a:cxn>
                  <a:cxn ang="0">
                    <a:pos x="139" y="143"/>
                  </a:cxn>
                  <a:cxn ang="0">
                    <a:pos x="197" y="178"/>
                  </a:cxn>
                  <a:cxn ang="0">
                    <a:pos x="112" y="223"/>
                  </a:cxn>
                  <a:cxn ang="0">
                    <a:pos x="103" y="232"/>
                  </a:cxn>
                  <a:cxn ang="0">
                    <a:pos x="98" y="241"/>
                  </a:cxn>
                  <a:cxn ang="0">
                    <a:pos x="98" y="246"/>
                  </a:cxn>
                  <a:cxn ang="0">
                    <a:pos x="98" y="254"/>
                  </a:cxn>
                  <a:cxn ang="0">
                    <a:pos x="103" y="263"/>
                  </a:cxn>
                  <a:cxn ang="0">
                    <a:pos x="112" y="268"/>
                  </a:cxn>
                  <a:cxn ang="0">
                    <a:pos x="121" y="268"/>
                  </a:cxn>
                  <a:cxn ang="0">
                    <a:pos x="130" y="263"/>
                  </a:cxn>
                  <a:cxn ang="0">
                    <a:pos x="241" y="201"/>
                  </a:cxn>
                  <a:cxn ang="0">
                    <a:pos x="366" y="272"/>
                  </a:cxn>
                  <a:cxn ang="0">
                    <a:pos x="393" y="228"/>
                  </a:cxn>
                  <a:cxn ang="0">
                    <a:pos x="268" y="156"/>
                  </a:cxn>
                  <a:cxn ang="0">
                    <a:pos x="268" y="22"/>
                  </a:cxn>
                  <a:cxn ang="0">
                    <a:pos x="268" y="13"/>
                  </a:cxn>
                  <a:cxn ang="0">
                    <a:pos x="264" y="9"/>
                  </a:cxn>
                  <a:cxn ang="0">
                    <a:pos x="255" y="4"/>
                  </a:cxn>
                  <a:cxn ang="0">
                    <a:pos x="250" y="0"/>
                  </a:cxn>
                  <a:cxn ang="0">
                    <a:pos x="241" y="0"/>
                  </a:cxn>
                  <a:cxn ang="0">
                    <a:pos x="232" y="4"/>
                  </a:cxn>
                  <a:cxn ang="0">
                    <a:pos x="228" y="13"/>
                  </a:cxn>
                  <a:cxn ang="0">
                    <a:pos x="228" y="22"/>
                  </a:cxn>
                  <a:cxn ang="0">
                    <a:pos x="223" y="129"/>
                  </a:cxn>
                  <a:cxn ang="0">
                    <a:pos x="165" y="94"/>
                  </a:cxn>
                  <a:cxn ang="0">
                    <a:pos x="170" y="18"/>
                  </a:cxn>
                  <a:cxn ang="0">
                    <a:pos x="165" y="9"/>
                  </a:cxn>
                  <a:cxn ang="0">
                    <a:pos x="161" y="4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39" y="0"/>
                  </a:cxn>
                  <a:cxn ang="0">
                    <a:pos x="134" y="4"/>
                  </a:cxn>
                  <a:cxn ang="0">
                    <a:pos x="130" y="9"/>
                  </a:cxn>
                  <a:cxn ang="0">
                    <a:pos x="125" y="18"/>
                  </a:cxn>
                  <a:cxn ang="0">
                    <a:pos x="121" y="7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2" name="Freeform 45"/>
              <p:cNvSpPr>
                <a:spLocks/>
              </p:cNvSpPr>
              <p:nvPr/>
            </p:nvSpPr>
            <p:spPr bwMode="auto">
              <a:xfrm>
                <a:off x="982" y="625"/>
                <a:ext cx="393" cy="278"/>
              </a:xfrm>
              <a:custGeom>
                <a:avLst/>
                <a:gdLst/>
                <a:ahLst/>
                <a:cxnLst>
                  <a:cxn ang="0">
                    <a:pos x="98" y="156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23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9" y="246"/>
                  </a:cxn>
                  <a:cxn ang="0">
                    <a:pos x="14" y="250"/>
                  </a:cxn>
                  <a:cxn ang="0">
                    <a:pos x="23" y="250"/>
                  </a:cxn>
                  <a:cxn ang="0">
                    <a:pos x="36" y="250"/>
                  </a:cxn>
                  <a:cxn ang="0">
                    <a:pos x="125" y="196"/>
                  </a:cxn>
                  <a:cxn ang="0">
                    <a:pos x="125" y="250"/>
                  </a:cxn>
                  <a:cxn ang="0">
                    <a:pos x="125" y="263"/>
                  </a:cxn>
                  <a:cxn ang="0">
                    <a:pos x="130" y="268"/>
                  </a:cxn>
                  <a:cxn ang="0">
                    <a:pos x="139" y="272"/>
                  </a:cxn>
                  <a:cxn ang="0">
                    <a:pos x="143" y="277"/>
                  </a:cxn>
                  <a:cxn ang="0">
                    <a:pos x="152" y="277"/>
                  </a:cxn>
                  <a:cxn ang="0">
                    <a:pos x="161" y="272"/>
                  </a:cxn>
                  <a:cxn ang="0">
                    <a:pos x="165" y="263"/>
                  </a:cxn>
                  <a:cxn ang="0">
                    <a:pos x="165" y="254"/>
                  </a:cxn>
                  <a:cxn ang="0">
                    <a:pos x="165" y="178"/>
                  </a:cxn>
                  <a:cxn ang="0">
                    <a:pos x="223" y="143"/>
                  </a:cxn>
                  <a:cxn ang="0">
                    <a:pos x="223" y="241"/>
                  </a:cxn>
                  <a:cxn ang="0">
                    <a:pos x="223" y="250"/>
                  </a:cxn>
                  <a:cxn ang="0">
                    <a:pos x="228" y="259"/>
                  </a:cxn>
                  <a:cxn ang="0">
                    <a:pos x="237" y="263"/>
                  </a:cxn>
                  <a:cxn ang="0">
                    <a:pos x="246" y="268"/>
                  </a:cxn>
                  <a:cxn ang="0">
                    <a:pos x="255" y="268"/>
                  </a:cxn>
                  <a:cxn ang="0">
                    <a:pos x="259" y="263"/>
                  </a:cxn>
                  <a:cxn ang="0">
                    <a:pos x="264" y="254"/>
                  </a:cxn>
                  <a:cxn ang="0">
                    <a:pos x="268" y="246"/>
                  </a:cxn>
                  <a:cxn ang="0">
                    <a:pos x="268" y="116"/>
                  </a:cxn>
                  <a:cxn ang="0">
                    <a:pos x="393" y="44"/>
                  </a:cxn>
                  <a:cxn ang="0">
                    <a:pos x="366" y="0"/>
                  </a:cxn>
                  <a:cxn ang="0">
                    <a:pos x="241" y="71"/>
                  </a:cxn>
                  <a:cxn ang="0">
                    <a:pos x="125" y="4"/>
                  </a:cxn>
                  <a:cxn ang="0">
                    <a:pos x="121" y="0"/>
                  </a:cxn>
                  <a:cxn ang="0">
                    <a:pos x="112" y="0"/>
                  </a:cxn>
                  <a:cxn ang="0">
                    <a:pos x="103" y="4"/>
                  </a:cxn>
                  <a:cxn ang="0">
                    <a:pos x="98" y="9"/>
                  </a:cxn>
                  <a:cxn ang="0">
                    <a:pos x="94" y="18"/>
                  </a:cxn>
                  <a:cxn ang="0">
                    <a:pos x="94" y="26"/>
                  </a:cxn>
                  <a:cxn ang="0">
                    <a:pos x="98" y="35"/>
                  </a:cxn>
                  <a:cxn ang="0">
                    <a:pos x="107" y="40"/>
                  </a:cxn>
                  <a:cxn ang="0">
                    <a:pos x="197" y="98"/>
                  </a:cxn>
                  <a:cxn ang="0">
                    <a:pos x="139" y="129"/>
                  </a:cxn>
                  <a:cxn ang="0">
                    <a:pos x="72" y="89"/>
                  </a:cxn>
                  <a:cxn ang="0">
                    <a:pos x="63" y="85"/>
                  </a:cxn>
                  <a:cxn ang="0">
                    <a:pos x="58" y="85"/>
                  </a:cxn>
                  <a:cxn ang="0">
                    <a:pos x="49" y="89"/>
                  </a:cxn>
                  <a:cxn ang="0">
                    <a:pos x="45" y="98"/>
                  </a:cxn>
                  <a:cxn ang="0">
                    <a:pos x="45" y="102"/>
                  </a:cxn>
                  <a:cxn ang="0">
                    <a:pos x="45" y="111"/>
                  </a:cxn>
                  <a:cxn ang="0">
                    <a:pos x="45" y="120"/>
                  </a:cxn>
                  <a:cxn ang="0">
                    <a:pos x="54" y="125"/>
                  </a:cxn>
                  <a:cxn ang="0">
                    <a:pos x="98" y="156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3" name="Freeform 46"/>
              <p:cNvSpPr>
                <a:spLocks/>
              </p:cNvSpPr>
              <p:nvPr/>
            </p:nvSpPr>
            <p:spPr bwMode="auto">
              <a:xfrm>
                <a:off x="1209" y="648"/>
                <a:ext cx="300" cy="438"/>
              </a:xfrm>
              <a:custGeom>
                <a:avLst/>
                <a:gdLst/>
                <a:ahLst/>
                <a:cxnLst>
                  <a:cxn ang="0">
                    <a:pos x="125" y="313"/>
                  </a:cxn>
                  <a:cxn ang="0">
                    <a:pos x="125" y="411"/>
                  </a:cxn>
                  <a:cxn ang="0">
                    <a:pos x="129" y="425"/>
                  </a:cxn>
                  <a:cxn ang="0">
                    <a:pos x="134" y="429"/>
                  </a:cxn>
                  <a:cxn ang="0">
                    <a:pos x="143" y="434"/>
                  </a:cxn>
                  <a:cxn ang="0">
                    <a:pos x="147" y="438"/>
                  </a:cxn>
                  <a:cxn ang="0">
                    <a:pos x="156" y="434"/>
                  </a:cxn>
                  <a:cxn ang="0">
                    <a:pos x="165" y="429"/>
                  </a:cxn>
                  <a:cxn ang="0">
                    <a:pos x="174" y="425"/>
                  </a:cxn>
                  <a:cxn ang="0">
                    <a:pos x="174" y="411"/>
                  </a:cxn>
                  <a:cxn ang="0">
                    <a:pos x="174" y="308"/>
                  </a:cxn>
                  <a:cxn ang="0">
                    <a:pos x="223" y="335"/>
                  </a:cxn>
                  <a:cxn ang="0">
                    <a:pos x="232" y="340"/>
                  </a:cxn>
                  <a:cxn ang="0">
                    <a:pos x="241" y="340"/>
                  </a:cxn>
                  <a:cxn ang="0">
                    <a:pos x="250" y="335"/>
                  </a:cxn>
                  <a:cxn ang="0">
                    <a:pos x="254" y="331"/>
                  </a:cxn>
                  <a:cxn ang="0">
                    <a:pos x="254" y="322"/>
                  </a:cxn>
                  <a:cxn ang="0">
                    <a:pos x="254" y="317"/>
                  </a:cxn>
                  <a:cxn ang="0">
                    <a:pos x="254" y="308"/>
                  </a:cxn>
                  <a:cxn ang="0">
                    <a:pos x="245" y="300"/>
                  </a:cxn>
                  <a:cxn ang="0">
                    <a:pos x="178" y="264"/>
                  </a:cxn>
                  <a:cxn ang="0">
                    <a:pos x="178" y="192"/>
                  </a:cxn>
                  <a:cxn ang="0">
                    <a:pos x="263" y="246"/>
                  </a:cxn>
                  <a:cxn ang="0">
                    <a:pos x="272" y="250"/>
                  </a:cxn>
                  <a:cxn ang="0">
                    <a:pos x="281" y="250"/>
                  </a:cxn>
                  <a:cxn ang="0">
                    <a:pos x="290" y="246"/>
                  </a:cxn>
                  <a:cxn ang="0">
                    <a:pos x="294" y="241"/>
                  </a:cxn>
                  <a:cxn ang="0">
                    <a:pos x="299" y="232"/>
                  </a:cxn>
                  <a:cxn ang="0">
                    <a:pos x="299" y="224"/>
                  </a:cxn>
                  <a:cxn ang="0">
                    <a:pos x="294" y="215"/>
                  </a:cxn>
                  <a:cxn ang="0">
                    <a:pos x="285" y="210"/>
                  </a:cxn>
                  <a:cxn ang="0">
                    <a:pos x="178" y="143"/>
                  </a:cxn>
                  <a:cxn ang="0">
                    <a:pos x="178" y="0"/>
                  </a:cxn>
                  <a:cxn ang="0">
                    <a:pos x="125" y="0"/>
                  </a:cxn>
                  <a:cxn ang="0">
                    <a:pos x="125" y="143"/>
                  </a:cxn>
                  <a:cxn ang="0">
                    <a:pos x="9" y="210"/>
                  </a:cxn>
                  <a:cxn ang="0">
                    <a:pos x="4" y="215"/>
                  </a:cxn>
                  <a:cxn ang="0">
                    <a:pos x="0" y="224"/>
                  </a:cxn>
                  <a:cxn ang="0">
                    <a:pos x="0" y="232"/>
                  </a:cxn>
                  <a:cxn ang="0">
                    <a:pos x="0" y="237"/>
                  </a:cxn>
                  <a:cxn ang="0">
                    <a:pos x="4" y="246"/>
                  </a:cxn>
                  <a:cxn ang="0">
                    <a:pos x="13" y="250"/>
                  </a:cxn>
                  <a:cxn ang="0">
                    <a:pos x="22" y="250"/>
                  </a:cxn>
                  <a:cxn ang="0">
                    <a:pos x="31" y="246"/>
                  </a:cxn>
                  <a:cxn ang="0">
                    <a:pos x="125" y="197"/>
                  </a:cxn>
                  <a:cxn ang="0">
                    <a:pos x="125" y="264"/>
                  </a:cxn>
                  <a:cxn ang="0">
                    <a:pos x="53" y="300"/>
                  </a:cxn>
                  <a:cxn ang="0">
                    <a:pos x="49" y="304"/>
                  </a:cxn>
                  <a:cxn ang="0">
                    <a:pos x="44" y="313"/>
                  </a:cxn>
                  <a:cxn ang="0">
                    <a:pos x="44" y="322"/>
                  </a:cxn>
                  <a:cxn ang="0">
                    <a:pos x="49" y="326"/>
                  </a:cxn>
                  <a:cxn ang="0">
                    <a:pos x="53" y="331"/>
                  </a:cxn>
                  <a:cxn ang="0">
                    <a:pos x="62" y="335"/>
                  </a:cxn>
                  <a:cxn ang="0">
                    <a:pos x="67" y="335"/>
                  </a:cxn>
                  <a:cxn ang="0">
                    <a:pos x="76" y="335"/>
                  </a:cxn>
                  <a:cxn ang="0">
                    <a:pos x="125" y="313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4" name="Freeform 47"/>
              <p:cNvSpPr>
                <a:spLocks/>
              </p:cNvSpPr>
              <p:nvPr/>
            </p:nvSpPr>
            <p:spPr bwMode="auto">
              <a:xfrm>
                <a:off x="1348" y="625"/>
                <a:ext cx="393" cy="273"/>
              </a:xfrm>
              <a:custGeom>
                <a:avLst/>
                <a:gdLst/>
                <a:ahLst/>
                <a:cxnLst>
                  <a:cxn ang="0">
                    <a:pos x="272" y="201"/>
                  </a:cxn>
                  <a:cxn ang="0">
                    <a:pos x="357" y="250"/>
                  </a:cxn>
                  <a:cxn ang="0">
                    <a:pos x="366" y="254"/>
                  </a:cxn>
                  <a:cxn ang="0">
                    <a:pos x="375" y="254"/>
                  </a:cxn>
                  <a:cxn ang="0">
                    <a:pos x="384" y="250"/>
                  </a:cxn>
                  <a:cxn ang="0">
                    <a:pos x="388" y="241"/>
                  </a:cxn>
                  <a:cxn ang="0">
                    <a:pos x="393" y="232"/>
                  </a:cxn>
                  <a:cxn ang="0">
                    <a:pos x="393" y="223"/>
                  </a:cxn>
                  <a:cxn ang="0">
                    <a:pos x="388" y="214"/>
                  </a:cxn>
                  <a:cxn ang="0">
                    <a:pos x="384" y="210"/>
                  </a:cxn>
                  <a:cxn ang="0">
                    <a:pos x="295" y="156"/>
                  </a:cxn>
                  <a:cxn ang="0">
                    <a:pos x="339" y="129"/>
                  </a:cxn>
                  <a:cxn ang="0">
                    <a:pos x="348" y="125"/>
                  </a:cxn>
                  <a:cxn ang="0">
                    <a:pos x="353" y="116"/>
                  </a:cxn>
                  <a:cxn ang="0">
                    <a:pos x="353" y="107"/>
                  </a:cxn>
                  <a:cxn ang="0">
                    <a:pos x="353" y="98"/>
                  </a:cxn>
                  <a:cxn ang="0">
                    <a:pos x="344" y="94"/>
                  </a:cxn>
                  <a:cxn ang="0">
                    <a:pos x="339" y="89"/>
                  </a:cxn>
                  <a:cxn ang="0">
                    <a:pos x="330" y="89"/>
                  </a:cxn>
                  <a:cxn ang="0">
                    <a:pos x="321" y="89"/>
                  </a:cxn>
                  <a:cxn ang="0">
                    <a:pos x="254" y="129"/>
                  </a:cxn>
                  <a:cxn ang="0">
                    <a:pos x="196" y="94"/>
                  </a:cxn>
                  <a:cxn ang="0">
                    <a:pos x="281" y="49"/>
                  </a:cxn>
                  <a:cxn ang="0">
                    <a:pos x="290" y="40"/>
                  </a:cxn>
                  <a:cxn ang="0">
                    <a:pos x="295" y="31"/>
                  </a:cxn>
                  <a:cxn ang="0">
                    <a:pos x="295" y="26"/>
                  </a:cxn>
                  <a:cxn ang="0">
                    <a:pos x="295" y="18"/>
                  </a:cxn>
                  <a:cxn ang="0">
                    <a:pos x="290" y="9"/>
                  </a:cxn>
                  <a:cxn ang="0">
                    <a:pos x="281" y="4"/>
                  </a:cxn>
                  <a:cxn ang="0">
                    <a:pos x="272" y="4"/>
                  </a:cxn>
                  <a:cxn ang="0">
                    <a:pos x="263" y="9"/>
                  </a:cxn>
                  <a:cxn ang="0">
                    <a:pos x="152" y="71"/>
                  </a:cxn>
                  <a:cxn ang="0">
                    <a:pos x="27" y="0"/>
                  </a:cxn>
                  <a:cxn ang="0">
                    <a:pos x="0" y="44"/>
                  </a:cxn>
                  <a:cxn ang="0">
                    <a:pos x="125" y="116"/>
                  </a:cxn>
                  <a:cxn ang="0">
                    <a:pos x="125" y="250"/>
                  </a:cxn>
                  <a:cxn ang="0">
                    <a:pos x="125" y="259"/>
                  </a:cxn>
                  <a:cxn ang="0">
                    <a:pos x="129" y="263"/>
                  </a:cxn>
                  <a:cxn ang="0">
                    <a:pos x="138" y="268"/>
                  </a:cxn>
                  <a:cxn ang="0">
                    <a:pos x="143" y="272"/>
                  </a:cxn>
                  <a:cxn ang="0">
                    <a:pos x="152" y="272"/>
                  </a:cxn>
                  <a:cxn ang="0">
                    <a:pos x="161" y="268"/>
                  </a:cxn>
                  <a:cxn ang="0">
                    <a:pos x="165" y="259"/>
                  </a:cxn>
                  <a:cxn ang="0">
                    <a:pos x="165" y="250"/>
                  </a:cxn>
                  <a:cxn ang="0">
                    <a:pos x="170" y="143"/>
                  </a:cxn>
                  <a:cxn ang="0">
                    <a:pos x="228" y="178"/>
                  </a:cxn>
                  <a:cxn ang="0">
                    <a:pos x="223" y="254"/>
                  </a:cxn>
                  <a:cxn ang="0">
                    <a:pos x="228" y="263"/>
                  </a:cxn>
                  <a:cxn ang="0">
                    <a:pos x="232" y="268"/>
                  </a:cxn>
                  <a:cxn ang="0">
                    <a:pos x="237" y="272"/>
                  </a:cxn>
                  <a:cxn ang="0">
                    <a:pos x="245" y="272"/>
                  </a:cxn>
                  <a:cxn ang="0">
                    <a:pos x="254" y="272"/>
                  </a:cxn>
                  <a:cxn ang="0">
                    <a:pos x="259" y="268"/>
                  </a:cxn>
                  <a:cxn ang="0">
                    <a:pos x="263" y="263"/>
                  </a:cxn>
                  <a:cxn ang="0">
                    <a:pos x="268" y="254"/>
                  </a:cxn>
                  <a:cxn ang="0">
                    <a:pos x="272" y="20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5" name="Freeform 48"/>
              <p:cNvSpPr>
                <a:spLocks/>
              </p:cNvSpPr>
              <p:nvPr/>
            </p:nvSpPr>
            <p:spPr bwMode="auto">
              <a:xfrm>
                <a:off x="1348" y="392"/>
                <a:ext cx="393" cy="278"/>
              </a:xfrm>
              <a:custGeom>
                <a:avLst/>
                <a:gdLst/>
                <a:ahLst/>
                <a:cxnLst>
                  <a:cxn ang="0">
                    <a:pos x="295" y="121"/>
                  </a:cxn>
                  <a:cxn ang="0">
                    <a:pos x="384" y="72"/>
                  </a:cxn>
                  <a:cxn ang="0">
                    <a:pos x="393" y="63"/>
                  </a:cxn>
                  <a:cxn ang="0">
                    <a:pos x="393" y="54"/>
                  </a:cxn>
                  <a:cxn ang="0">
                    <a:pos x="393" y="49"/>
                  </a:cxn>
                  <a:cxn ang="0">
                    <a:pos x="393" y="40"/>
                  </a:cxn>
                  <a:cxn ang="0">
                    <a:pos x="384" y="31"/>
                  </a:cxn>
                  <a:cxn ang="0">
                    <a:pos x="379" y="27"/>
                  </a:cxn>
                  <a:cxn ang="0">
                    <a:pos x="370" y="27"/>
                  </a:cxn>
                  <a:cxn ang="0">
                    <a:pos x="357" y="27"/>
                  </a:cxn>
                  <a:cxn ang="0">
                    <a:pos x="268" y="81"/>
                  </a:cxn>
                  <a:cxn ang="0">
                    <a:pos x="268" y="27"/>
                  </a:cxn>
                  <a:cxn ang="0">
                    <a:pos x="268" y="14"/>
                  </a:cxn>
                  <a:cxn ang="0">
                    <a:pos x="263" y="9"/>
                  </a:cxn>
                  <a:cxn ang="0">
                    <a:pos x="254" y="5"/>
                  </a:cxn>
                  <a:cxn ang="0">
                    <a:pos x="250" y="0"/>
                  </a:cxn>
                  <a:cxn ang="0">
                    <a:pos x="241" y="5"/>
                  </a:cxn>
                  <a:cxn ang="0">
                    <a:pos x="232" y="5"/>
                  </a:cxn>
                  <a:cxn ang="0">
                    <a:pos x="228" y="14"/>
                  </a:cxn>
                  <a:cxn ang="0">
                    <a:pos x="228" y="23"/>
                  </a:cxn>
                  <a:cxn ang="0">
                    <a:pos x="228" y="99"/>
                  </a:cxn>
                  <a:cxn ang="0">
                    <a:pos x="170" y="134"/>
                  </a:cxn>
                  <a:cxn ang="0">
                    <a:pos x="170" y="36"/>
                  </a:cxn>
                  <a:cxn ang="0">
                    <a:pos x="170" y="27"/>
                  </a:cxn>
                  <a:cxn ang="0">
                    <a:pos x="165" y="18"/>
                  </a:cxn>
                  <a:cxn ang="0">
                    <a:pos x="156" y="14"/>
                  </a:cxn>
                  <a:cxn ang="0">
                    <a:pos x="147" y="9"/>
                  </a:cxn>
                  <a:cxn ang="0">
                    <a:pos x="138" y="9"/>
                  </a:cxn>
                  <a:cxn ang="0">
                    <a:pos x="134" y="14"/>
                  </a:cxn>
                  <a:cxn ang="0">
                    <a:pos x="129" y="23"/>
                  </a:cxn>
                  <a:cxn ang="0">
                    <a:pos x="125" y="31"/>
                  </a:cxn>
                  <a:cxn ang="0">
                    <a:pos x="125" y="161"/>
                  </a:cxn>
                  <a:cxn ang="0">
                    <a:pos x="0" y="233"/>
                  </a:cxn>
                  <a:cxn ang="0">
                    <a:pos x="27" y="277"/>
                  </a:cxn>
                  <a:cxn ang="0">
                    <a:pos x="152" y="206"/>
                  </a:cxn>
                  <a:cxn ang="0">
                    <a:pos x="268" y="273"/>
                  </a:cxn>
                  <a:cxn ang="0">
                    <a:pos x="272" y="277"/>
                  </a:cxn>
                  <a:cxn ang="0">
                    <a:pos x="281" y="277"/>
                  </a:cxn>
                  <a:cxn ang="0">
                    <a:pos x="290" y="273"/>
                  </a:cxn>
                  <a:cxn ang="0">
                    <a:pos x="295" y="268"/>
                  </a:cxn>
                  <a:cxn ang="0">
                    <a:pos x="299" y="259"/>
                  </a:cxn>
                  <a:cxn ang="0">
                    <a:pos x="299" y="251"/>
                  </a:cxn>
                  <a:cxn ang="0">
                    <a:pos x="295" y="242"/>
                  </a:cxn>
                  <a:cxn ang="0">
                    <a:pos x="286" y="237"/>
                  </a:cxn>
                  <a:cxn ang="0">
                    <a:pos x="196" y="179"/>
                  </a:cxn>
                  <a:cxn ang="0">
                    <a:pos x="254" y="148"/>
                  </a:cxn>
                  <a:cxn ang="0">
                    <a:pos x="321" y="188"/>
                  </a:cxn>
                  <a:cxn ang="0">
                    <a:pos x="330" y="192"/>
                  </a:cxn>
                  <a:cxn ang="0">
                    <a:pos x="335" y="192"/>
                  </a:cxn>
                  <a:cxn ang="0">
                    <a:pos x="344" y="188"/>
                  </a:cxn>
                  <a:cxn ang="0">
                    <a:pos x="348" y="179"/>
                  </a:cxn>
                  <a:cxn ang="0">
                    <a:pos x="348" y="175"/>
                  </a:cxn>
                  <a:cxn ang="0">
                    <a:pos x="348" y="166"/>
                  </a:cxn>
                  <a:cxn ang="0">
                    <a:pos x="348" y="157"/>
                  </a:cxn>
                  <a:cxn ang="0">
                    <a:pos x="339" y="152"/>
                  </a:cxn>
                  <a:cxn ang="0">
                    <a:pos x="295" y="12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6" name="Freeform 49"/>
              <p:cNvSpPr>
                <a:spLocks/>
              </p:cNvSpPr>
              <p:nvPr/>
            </p:nvSpPr>
            <p:spPr bwMode="auto">
              <a:xfrm>
                <a:off x="1232" y="537"/>
                <a:ext cx="264" cy="22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9" y="67"/>
                  </a:cxn>
                  <a:cxn ang="0">
                    <a:pos x="67" y="0"/>
                  </a:cxn>
                  <a:cxn ang="0">
                    <a:pos x="134" y="23"/>
                  </a:cxn>
                  <a:cxn ang="0">
                    <a:pos x="201" y="0"/>
                  </a:cxn>
                  <a:cxn ang="0">
                    <a:pos x="214" y="67"/>
                  </a:cxn>
                  <a:cxn ang="0">
                    <a:pos x="263" y="116"/>
                  </a:cxn>
                  <a:cxn ang="0">
                    <a:pos x="214" y="161"/>
                  </a:cxn>
                  <a:cxn ang="0">
                    <a:pos x="201" y="228"/>
                  </a:cxn>
                  <a:cxn ang="0">
                    <a:pos x="134" y="210"/>
                  </a:cxn>
                  <a:cxn ang="0">
                    <a:pos x="67" y="228"/>
                  </a:cxn>
                  <a:cxn ang="0">
                    <a:pos x="49" y="161"/>
                  </a:cxn>
                  <a:cxn ang="0">
                    <a:pos x="0" y="116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21566" name="Rectangle 50"/>
            <p:cNvSpPr>
              <a:spLocks noChangeArrowheads="1"/>
            </p:cNvSpPr>
            <p:nvPr/>
          </p:nvSpPr>
          <p:spPr bwMode="auto">
            <a:xfrm>
              <a:off x="1968" y="1296"/>
              <a:ext cx="1018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800">
                  <a:solidFill>
                    <a:srgbClr val="000000"/>
                  </a:solidFill>
                  <a:latin typeface="Times New Roman" pitchFamily="18" charset="0"/>
                </a:rPr>
                <a:t>ориентир</a:t>
              </a: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67" name="Line 51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507" name="Group 52"/>
          <p:cNvGrpSpPr>
            <a:grpSpLocks/>
          </p:cNvGrpSpPr>
          <p:nvPr/>
        </p:nvGrpSpPr>
        <p:grpSpPr bwMode="auto">
          <a:xfrm>
            <a:off x="1928813" y="2786063"/>
            <a:ext cx="3810000" cy="609600"/>
            <a:chOff x="1440" y="1296"/>
            <a:chExt cx="2400" cy="384"/>
          </a:xfrm>
        </p:grpSpPr>
        <p:grpSp>
          <p:nvGrpSpPr>
            <p:cNvPr id="21555" name="Group 53"/>
            <p:cNvGrpSpPr>
              <a:grpSpLocks/>
            </p:cNvGrpSpPr>
            <p:nvPr/>
          </p:nvGrpSpPr>
          <p:grpSpPr bwMode="auto">
            <a:xfrm>
              <a:off x="1437" y="1296"/>
              <a:ext cx="334" cy="386"/>
              <a:chOff x="982" y="214"/>
              <a:chExt cx="759" cy="872"/>
            </a:xfrm>
          </p:grpSpPr>
          <p:sp>
            <p:nvSpPr>
              <p:cNvPr id="41" name="Freeform 54"/>
              <p:cNvSpPr>
                <a:spLocks/>
              </p:cNvSpPr>
              <p:nvPr/>
            </p:nvSpPr>
            <p:spPr bwMode="auto">
              <a:xfrm>
                <a:off x="1214" y="214"/>
                <a:ext cx="300" cy="434"/>
              </a:xfrm>
              <a:custGeom>
                <a:avLst/>
                <a:gdLst/>
                <a:ahLst/>
                <a:cxnLst>
                  <a:cxn ang="0">
                    <a:pos x="174" y="121"/>
                  </a:cxn>
                  <a:cxn ang="0">
                    <a:pos x="174" y="23"/>
                  </a:cxn>
                  <a:cxn ang="0">
                    <a:pos x="170" y="9"/>
                  </a:cxn>
                  <a:cxn ang="0">
                    <a:pos x="165" y="5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34" y="5"/>
                  </a:cxn>
                  <a:cxn ang="0">
                    <a:pos x="125" y="9"/>
                  </a:cxn>
                  <a:cxn ang="0">
                    <a:pos x="125" y="23"/>
                  </a:cxn>
                  <a:cxn ang="0">
                    <a:pos x="125" y="126"/>
                  </a:cxn>
                  <a:cxn ang="0">
                    <a:pos x="76" y="99"/>
                  </a:cxn>
                  <a:cxn ang="0">
                    <a:pos x="67" y="94"/>
                  </a:cxn>
                  <a:cxn ang="0">
                    <a:pos x="58" y="94"/>
                  </a:cxn>
                  <a:cxn ang="0">
                    <a:pos x="49" y="99"/>
                  </a:cxn>
                  <a:cxn ang="0">
                    <a:pos x="45" y="103"/>
                  </a:cxn>
                  <a:cxn ang="0">
                    <a:pos x="40" y="112"/>
                  </a:cxn>
                  <a:cxn ang="0">
                    <a:pos x="45" y="117"/>
                  </a:cxn>
                  <a:cxn ang="0">
                    <a:pos x="45" y="126"/>
                  </a:cxn>
                  <a:cxn ang="0">
                    <a:pos x="54" y="134"/>
                  </a:cxn>
                  <a:cxn ang="0">
                    <a:pos x="121" y="170"/>
                  </a:cxn>
                  <a:cxn ang="0">
                    <a:pos x="121" y="242"/>
                  </a:cxn>
                  <a:cxn ang="0">
                    <a:pos x="36" y="188"/>
                  </a:cxn>
                  <a:cxn ang="0">
                    <a:pos x="27" y="184"/>
                  </a:cxn>
                  <a:cxn ang="0">
                    <a:pos x="18" y="184"/>
                  </a:cxn>
                  <a:cxn ang="0">
                    <a:pos x="9" y="188"/>
                  </a:cxn>
                  <a:cxn ang="0">
                    <a:pos x="5" y="193"/>
                  </a:cxn>
                  <a:cxn ang="0">
                    <a:pos x="0" y="202"/>
                  </a:cxn>
                  <a:cxn ang="0">
                    <a:pos x="0" y="210"/>
                  </a:cxn>
                  <a:cxn ang="0">
                    <a:pos x="5" y="219"/>
                  </a:cxn>
                  <a:cxn ang="0">
                    <a:pos x="14" y="224"/>
                  </a:cxn>
                  <a:cxn ang="0">
                    <a:pos x="121" y="291"/>
                  </a:cxn>
                  <a:cxn ang="0">
                    <a:pos x="121" y="434"/>
                  </a:cxn>
                  <a:cxn ang="0">
                    <a:pos x="174" y="434"/>
                  </a:cxn>
                  <a:cxn ang="0">
                    <a:pos x="174" y="291"/>
                  </a:cxn>
                  <a:cxn ang="0">
                    <a:pos x="290" y="224"/>
                  </a:cxn>
                  <a:cxn ang="0">
                    <a:pos x="295" y="219"/>
                  </a:cxn>
                  <a:cxn ang="0">
                    <a:pos x="299" y="210"/>
                  </a:cxn>
                  <a:cxn ang="0">
                    <a:pos x="299" y="202"/>
                  </a:cxn>
                  <a:cxn ang="0">
                    <a:pos x="299" y="197"/>
                  </a:cxn>
                  <a:cxn ang="0">
                    <a:pos x="295" y="188"/>
                  </a:cxn>
                  <a:cxn ang="0">
                    <a:pos x="286" y="184"/>
                  </a:cxn>
                  <a:cxn ang="0">
                    <a:pos x="277" y="184"/>
                  </a:cxn>
                  <a:cxn ang="0">
                    <a:pos x="268" y="188"/>
                  </a:cxn>
                  <a:cxn ang="0">
                    <a:pos x="174" y="237"/>
                  </a:cxn>
                  <a:cxn ang="0">
                    <a:pos x="174" y="170"/>
                  </a:cxn>
                  <a:cxn ang="0">
                    <a:pos x="246" y="134"/>
                  </a:cxn>
                  <a:cxn ang="0">
                    <a:pos x="250" y="130"/>
                  </a:cxn>
                  <a:cxn ang="0">
                    <a:pos x="255" y="121"/>
                  </a:cxn>
                  <a:cxn ang="0">
                    <a:pos x="255" y="112"/>
                  </a:cxn>
                  <a:cxn ang="0">
                    <a:pos x="250" y="108"/>
                  </a:cxn>
                  <a:cxn ang="0">
                    <a:pos x="246" y="103"/>
                  </a:cxn>
                  <a:cxn ang="0">
                    <a:pos x="237" y="99"/>
                  </a:cxn>
                  <a:cxn ang="0">
                    <a:pos x="232" y="99"/>
                  </a:cxn>
                  <a:cxn ang="0">
                    <a:pos x="223" y="99"/>
                  </a:cxn>
                  <a:cxn ang="0">
                    <a:pos x="174" y="12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2" name="Freeform 55"/>
              <p:cNvSpPr>
                <a:spLocks/>
              </p:cNvSpPr>
              <p:nvPr/>
            </p:nvSpPr>
            <p:spPr bwMode="auto">
              <a:xfrm>
                <a:off x="982" y="397"/>
                <a:ext cx="393" cy="273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8" y="18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5" y="58"/>
                  </a:cxn>
                  <a:cxn ang="0">
                    <a:pos x="9" y="62"/>
                  </a:cxn>
                  <a:cxn ang="0">
                    <a:pos x="98" y="116"/>
                  </a:cxn>
                  <a:cxn ang="0">
                    <a:pos x="54" y="143"/>
                  </a:cxn>
                  <a:cxn ang="0">
                    <a:pos x="45" y="147"/>
                  </a:cxn>
                  <a:cxn ang="0">
                    <a:pos x="40" y="156"/>
                  </a:cxn>
                  <a:cxn ang="0">
                    <a:pos x="40" y="165"/>
                  </a:cxn>
                  <a:cxn ang="0">
                    <a:pos x="40" y="174"/>
                  </a:cxn>
                  <a:cxn ang="0">
                    <a:pos x="49" y="178"/>
                  </a:cxn>
                  <a:cxn ang="0">
                    <a:pos x="54" y="183"/>
                  </a:cxn>
                  <a:cxn ang="0">
                    <a:pos x="63" y="183"/>
                  </a:cxn>
                  <a:cxn ang="0">
                    <a:pos x="72" y="183"/>
                  </a:cxn>
                  <a:cxn ang="0">
                    <a:pos x="139" y="143"/>
                  </a:cxn>
                  <a:cxn ang="0">
                    <a:pos x="197" y="178"/>
                  </a:cxn>
                  <a:cxn ang="0">
                    <a:pos x="112" y="223"/>
                  </a:cxn>
                  <a:cxn ang="0">
                    <a:pos x="103" y="232"/>
                  </a:cxn>
                  <a:cxn ang="0">
                    <a:pos x="98" y="241"/>
                  </a:cxn>
                  <a:cxn ang="0">
                    <a:pos x="98" y="246"/>
                  </a:cxn>
                  <a:cxn ang="0">
                    <a:pos x="98" y="254"/>
                  </a:cxn>
                  <a:cxn ang="0">
                    <a:pos x="103" y="263"/>
                  </a:cxn>
                  <a:cxn ang="0">
                    <a:pos x="112" y="268"/>
                  </a:cxn>
                  <a:cxn ang="0">
                    <a:pos x="121" y="268"/>
                  </a:cxn>
                  <a:cxn ang="0">
                    <a:pos x="130" y="263"/>
                  </a:cxn>
                  <a:cxn ang="0">
                    <a:pos x="241" y="201"/>
                  </a:cxn>
                  <a:cxn ang="0">
                    <a:pos x="366" y="272"/>
                  </a:cxn>
                  <a:cxn ang="0">
                    <a:pos x="393" y="228"/>
                  </a:cxn>
                  <a:cxn ang="0">
                    <a:pos x="268" y="156"/>
                  </a:cxn>
                  <a:cxn ang="0">
                    <a:pos x="268" y="22"/>
                  </a:cxn>
                  <a:cxn ang="0">
                    <a:pos x="268" y="13"/>
                  </a:cxn>
                  <a:cxn ang="0">
                    <a:pos x="264" y="9"/>
                  </a:cxn>
                  <a:cxn ang="0">
                    <a:pos x="255" y="4"/>
                  </a:cxn>
                  <a:cxn ang="0">
                    <a:pos x="250" y="0"/>
                  </a:cxn>
                  <a:cxn ang="0">
                    <a:pos x="241" y="0"/>
                  </a:cxn>
                  <a:cxn ang="0">
                    <a:pos x="232" y="4"/>
                  </a:cxn>
                  <a:cxn ang="0">
                    <a:pos x="228" y="13"/>
                  </a:cxn>
                  <a:cxn ang="0">
                    <a:pos x="228" y="22"/>
                  </a:cxn>
                  <a:cxn ang="0">
                    <a:pos x="223" y="129"/>
                  </a:cxn>
                  <a:cxn ang="0">
                    <a:pos x="165" y="94"/>
                  </a:cxn>
                  <a:cxn ang="0">
                    <a:pos x="170" y="18"/>
                  </a:cxn>
                  <a:cxn ang="0">
                    <a:pos x="165" y="9"/>
                  </a:cxn>
                  <a:cxn ang="0">
                    <a:pos x="161" y="4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39" y="0"/>
                  </a:cxn>
                  <a:cxn ang="0">
                    <a:pos x="134" y="4"/>
                  </a:cxn>
                  <a:cxn ang="0">
                    <a:pos x="130" y="9"/>
                  </a:cxn>
                  <a:cxn ang="0">
                    <a:pos x="125" y="18"/>
                  </a:cxn>
                  <a:cxn ang="0">
                    <a:pos x="121" y="7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3" name="Freeform 56"/>
              <p:cNvSpPr>
                <a:spLocks/>
              </p:cNvSpPr>
              <p:nvPr/>
            </p:nvSpPr>
            <p:spPr bwMode="auto">
              <a:xfrm>
                <a:off x="982" y="625"/>
                <a:ext cx="393" cy="278"/>
              </a:xfrm>
              <a:custGeom>
                <a:avLst/>
                <a:gdLst/>
                <a:ahLst/>
                <a:cxnLst>
                  <a:cxn ang="0">
                    <a:pos x="98" y="156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23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9" y="246"/>
                  </a:cxn>
                  <a:cxn ang="0">
                    <a:pos x="14" y="250"/>
                  </a:cxn>
                  <a:cxn ang="0">
                    <a:pos x="23" y="250"/>
                  </a:cxn>
                  <a:cxn ang="0">
                    <a:pos x="36" y="250"/>
                  </a:cxn>
                  <a:cxn ang="0">
                    <a:pos x="125" y="196"/>
                  </a:cxn>
                  <a:cxn ang="0">
                    <a:pos x="125" y="250"/>
                  </a:cxn>
                  <a:cxn ang="0">
                    <a:pos x="125" y="263"/>
                  </a:cxn>
                  <a:cxn ang="0">
                    <a:pos x="130" y="268"/>
                  </a:cxn>
                  <a:cxn ang="0">
                    <a:pos x="139" y="272"/>
                  </a:cxn>
                  <a:cxn ang="0">
                    <a:pos x="143" y="277"/>
                  </a:cxn>
                  <a:cxn ang="0">
                    <a:pos x="152" y="277"/>
                  </a:cxn>
                  <a:cxn ang="0">
                    <a:pos x="161" y="272"/>
                  </a:cxn>
                  <a:cxn ang="0">
                    <a:pos x="165" y="263"/>
                  </a:cxn>
                  <a:cxn ang="0">
                    <a:pos x="165" y="254"/>
                  </a:cxn>
                  <a:cxn ang="0">
                    <a:pos x="165" y="178"/>
                  </a:cxn>
                  <a:cxn ang="0">
                    <a:pos x="223" y="143"/>
                  </a:cxn>
                  <a:cxn ang="0">
                    <a:pos x="223" y="241"/>
                  </a:cxn>
                  <a:cxn ang="0">
                    <a:pos x="223" y="250"/>
                  </a:cxn>
                  <a:cxn ang="0">
                    <a:pos x="228" y="259"/>
                  </a:cxn>
                  <a:cxn ang="0">
                    <a:pos x="237" y="263"/>
                  </a:cxn>
                  <a:cxn ang="0">
                    <a:pos x="246" y="268"/>
                  </a:cxn>
                  <a:cxn ang="0">
                    <a:pos x="255" y="268"/>
                  </a:cxn>
                  <a:cxn ang="0">
                    <a:pos x="259" y="263"/>
                  </a:cxn>
                  <a:cxn ang="0">
                    <a:pos x="264" y="254"/>
                  </a:cxn>
                  <a:cxn ang="0">
                    <a:pos x="268" y="246"/>
                  </a:cxn>
                  <a:cxn ang="0">
                    <a:pos x="268" y="116"/>
                  </a:cxn>
                  <a:cxn ang="0">
                    <a:pos x="393" y="44"/>
                  </a:cxn>
                  <a:cxn ang="0">
                    <a:pos x="366" y="0"/>
                  </a:cxn>
                  <a:cxn ang="0">
                    <a:pos x="241" y="71"/>
                  </a:cxn>
                  <a:cxn ang="0">
                    <a:pos x="125" y="4"/>
                  </a:cxn>
                  <a:cxn ang="0">
                    <a:pos x="121" y="0"/>
                  </a:cxn>
                  <a:cxn ang="0">
                    <a:pos x="112" y="0"/>
                  </a:cxn>
                  <a:cxn ang="0">
                    <a:pos x="103" y="4"/>
                  </a:cxn>
                  <a:cxn ang="0">
                    <a:pos x="98" y="9"/>
                  </a:cxn>
                  <a:cxn ang="0">
                    <a:pos x="94" y="18"/>
                  </a:cxn>
                  <a:cxn ang="0">
                    <a:pos x="94" y="26"/>
                  </a:cxn>
                  <a:cxn ang="0">
                    <a:pos x="98" y="35"/>
                  </a:cxn>
                  <a:cxn ang="0">
                    <a:pos x="107" y="40"/>
                  </a:cxn>
                  <a:cxn ang="0">
                    <a:pos x="197" y="98"/>
                  </a:cxn>
                  <a:cxn ang="0">
                    <a:pos x="139" y="129"/>
                  </a:cxn>
                  <a:cxn ang="0">
                    <a:pos x="72" y="89"/>
                  </a:cxn>
                  <a:cxn ang="0">
                    <a:pos x="63" y="85"/>
                  </a:cxn>
                  <a:cxn ang="0">
                    <a:pos x="58" y="85"/>
                  </a:cxn>
                  <a:cxn ang="0">
                    <a:pos x="49" y="89"/>
                  </a:cxn>
                  <a:cxn ang="0">
                    <a:pos x="45" y="98"/>
                  </a:cxn>
                  <a:cxn ang="0">
                    <a:pos x="45" y="102"/>
                  </a:cxn>
                  <a:cxn ang="0">
                    <a:pos x="45" y="111"/>
                  </a:cxn>
                  <a:cxn ang="0">
                    <a:pos x="45" y="120"/>
                  </a:cxn>
                  <a:cxn ang="0">
                    <a:pos x="54" y="125"/>
                  </a:cxn>
                  <a:cxn ang="0">
                    <a:pos x="98" y="156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" name="Freeform 57"/>
              <p:cNvSpPr>
                <a:spLocks/>
              </p:cNvSpPr>
              <p:nvPr/>
            </p:nvSpPr>
            <p:spPr bwMode="auto">
              <a:xfrm>
                <a:off x="1209" y="648"/>
                <a:ext cx="300" cy="438"/>
              </a:xfrm>
              <a:custGeom>
                <a:avLst/>
                <a:gdLst/>
                <a:ahLst/>
                <a:cxnLst>
                  <a:cxn ang="0">
                    <a:pos x="125" y="313"/>
                  </a:cxn>
                  <a:cxn ang="0">
                    <a:pos x="125" y="411"/>
                  </a:cxn>
                  <a:cxn ang="0">
                    <a:pos x="129" y="425"/>
                  </a:cxn>
                  <a:cxn ang="0">
                    <a:pos x="134" y="429"/>
                  </a:cxn>
                  <a:cxn ang="0">
                    <a:pos x="143" y="434"/>
                  </a:cxn>
                  <a:cxn ang="0">
                    <a:pos x="147" y="438"/>
                  </a:cxn>
                  <a:cxn ang="0">
                    <a:pos x="156" y="434"/>
                  </a:cxn>
                  <a:cxn ang="0">
                    <a:pos x="165" y="429"/>
                  </a:cxn>
                  <a:cxn ang="0">
                    <a:pos x="174" y="425"/>
                  </a:cxn>
                  <a:cxn ang="0">
                    <a:pos x="174" y="411"/>
                  </a:cxn>
                  <a:cxn ang="0">
                    <a:pos x="174" y="308"/>
                  </a:cxn>
                  <a:cxn ang="0">
                    <a:pos x="223" y="335"/>
                  </a:cxn>
                  <a:cxn ang="0">
                    <a:pos x="232" y="340"/>
                  </a:cxn>
                  <a:cxn ang="0">
                    <a:pos x="241" y="340"/>
                  </a:cxn>
                  <a:cxn ang="0">
                    <a:pos x="250" y="335"/>
                  </a:cxn>
                  <a:cxn ang="0">
                    <a:pos x="254" y="331"/>
                  </a:cxn>
                  <a:cxn ang="0">
                    <a:pos x="254" y="322"/>
                  </a:cxn>
                  <a:cxn ang="0">
                    <a:pos x="254" y="317"/>
                  </a:cxn>
                  <a:cxn ang="0">
                    <a:pos x="254" y="308"/>
                  </a:cxn>
                  <a:cxn ang="0">
                    <a:pos x="245" y="300"/>
                  </a:cxn>
                  <a:cxn ang="0">
                    <a:pos x="178" y="264"/>
                  </a:cxn>
                  <a:cxn ang="0">
                    <a:pos x="178" y="192"/>
                  </a:cxn>
                  <a:cxn ang="0">
                    <a:pos x="263" y="246"/>
                  </a:cxn>
                  <a:cxn ang="0">
                    <a:pos x="272" y="250"/>
                  </a:cxn>
                  <a:cxn ang="0">
                    <a:pos x="281" y="250"/>
                  </a:cxn>
                  <a:cxn ang="0">
                    <a:pos x="290" y="246"/>
                  </a:cxn>
                  <a:cxn ang="0">
                    <a:pos x="294" y="241"/>
                  </a:cxn>
                  <a:cxn ang="0">
                    <a:pos x="299" y="232"/>
                  </a:cxn>
                  <a:cxn ang="0">
                    <a:pos x="299" y="224"/>
                  </a:cxn>
                  <a:cxn ang="0">
                    <a:pos x="294" y="215"/>
                  </a:cxn>
                  <a:cxn ang="0">
                    <a:pos x="285" y="210"/>
                  </a:cxn>
                  <a:cxn ang="0">
                    <a:pos x="178" y="143"/>
                  </a:cxn>
                  <a:cxn ang="0">
                    <a:pos x="178" y="0"/>
                  </a:cxn>
                  <a:cxn ang="0">
                    <a:pos x="125" y="0"/>
                  </a:cxn>
                  <a:cxn ang="0">
                    <a:pos x="125" y="143"/>
                  </a:cxn>
                  <a:cxn ang="0">
                    <a:pos x="9" y="210"/>
                  </a:cxn>
                  <a:cxn ang="0">
                    <a:pos x="4" y="215"/>
                  </a:cxn>
                  <a:cxn ang="0">
                    <a:pos x="0" y="224"/>
                  </a:cxn>
                  <a:cxn ang="0">
                    <a:pos x="0" y="232"/>
                  </a:cxn>
                  <a:cxn ang="0">
                    <a:pos x="0" y="237"/>
                  </a:cxn>
                  <a:cxn ang="0">
                    <a:pos x="4" y="246"/>
                  </a:cxn>
                  <a:cxn ang="0">
                    <a:pos x="13" y="250"/>
                  </a:cxn>
                  <a:cxn ang="0">
                    <a:pos x="22" y="250"/>
                  </a:cxn>
                  <a:cxn ang="0">
                    <a:pos x="31" y="246"/>
                  </a:cxn>
                  <a:cxn ang="0">
                    <a:pos x="125" y="197"/>
                  </a:cxn>
                  <a:cxn ang="0">
                    <a:pos x="125" y="264"/>
                  </a:cxn>
                  <a:cxn ang="0">
                    <a:pos x="53" y="300"/>
                  </a:cxn>
                  <a:cxn ang="0">
                    <a:pos x="49" y="304"/>
                  </a:cxn>
                  <a:cxn ang="0">
                    <a:pos x="44" y="313"/>
                  </a:cxn>
                  <a:cxn ang="0">
                    <a:pos x="44" y="322"/>
                  </a:cxn>
                  <a:cxn ang="0">
                    <a:pos x="49" y="326"/>
                  </a:cxn>
                  <a:cxn ang="0">
                    <a:pos x="53" y="331"/>
                  </a:cxn>
                  <a:cxn ang="0">
                    <a:pos x="62" y="335"/>
                  </a:cxn>
                  <a:cxn ang="0">
                    <a:pos x="67" y="335"/>
                  </a:cxn>
                  <a:cxn ang="0">
                    <a:pos x="76" y="335"/>
                  </a:cxn>
                  <a:cxn ang="0">
                    <a:pos x="125" y="313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5" name="Freeform 58"/>
              <p:cNvSpPr>
                <a:spLocks/>
              </p:cNvSpPr>
              <p:nvPr/>
            </p:nvSpPr>
            <p:spPr bwMode="auto">
              <a:xfrm>
                <a:off x="1348" y="625"/>
                <a:ext cx="393" cy="273"/>
              </a:xfrm>
              <a:custGeom>
                <a:avLst/>
                <a:gdLst/>
                <a:ahLst/>
                <a:cxnLst>
                  <a:cxn ang="0">
                    <a:pos x="272" y="201"/>
                  </a:cxn>
                  <a:cxn ang="0">
                    <a:pos x="357" y="250"/>
                  </a:cxn>
                  <a:cxn ang="0">
                    <a:pos x="366" y="254"/>
                  </a:cxn>
                  <a:cxn ang="0">
                    <a:pos x="375" y="254"/>
                  </a:cxn>
                  <a:cxn ang="0">
                    <a:pos x="384" y="250"/>
                  </a:cxn>
                  <a:cxn ang="0">
                    <a:pos x="388" y="241"/>
                  </a:cxn>
                  <a:cxn ang="0">
                    <a:pos x="393" y="232"/>
                  </a:cxn>
                  <a:cxn ang="0">
                    <a:pos x="393" y="223"/>
                  </a:cxn>
                  <a:cxn ang="0">
                    <a:pos x="388" y="214"/>
                  </a:cxn>
                  <a:cxn ang="0">
                    <a:pos x="384" y="210"/>
                  </a:cxn>
                  <a:cxn ang="0">
                    <a:pos x="295" y="156"/>
                  </a:cxn>
                  <a:cxn ang="0">
                    <a:pos x="339" y="129"/>
                  </a:cxn>
                  <a:cxn ang="0">
                    <a:pos x="348" y="125"/>
                  </a:cxn>
                  <a:cxn ang="0">
                    <a:pos x="353" y="116"/>
                  </a:cxn>
                  <a:cxn ang="0">
                    <a:pos x="353" y="107"/>
                  </a:cxn>
                  <a:cxn ang="0">
                    <a:pos x="353" y="98"/>
                  </a:cxn>
                  <a:cxn ang="0">
                    <a:pos x="344" y="94"/>
                  </a:cxn>
                  <a:cxn ang="0">
                    <a:pos x="339" y="89"/>
                  </a:cxn>
                  <a:cxn ang="0">
                    <a:pos x="330" y="89"/>
                  </a:cxn>
                  <a:cxn ang="0">
                    <a:pos x="321" y="89"/>
                  </a:cxn>
                  <a:cxn ang="0">
                    <a:pos x="254" y="129"/>
                  </a:cxn>
                  <a:cxn ang="0">
                    <a:pos x="196" y="94"/>
                  </a:cxn>
                  <a:cxn ang="0">
                    <a:pos x="281" y="49"/>
                  </a:cxn>
                  <a:cxn ang="0">
                    <a:pos x="290" y="40"/>
                  </a:cxn>
                  <a:cxn ang="0">
                    <a:pos x="295" y="31"/>
                  </a:cxn>
                  <a:cxn ang="0">
                    <a:pos x="295" y="26"/>
                  </a:cxn>
                  <a:cxn ang="0">
                    <a:pos x="295" y="18"/>
                  </a:cxn>
                  <a:cxn ang="0">
                    <a:pos x="290" y="9"/>
                  </a:cxn>
                  <a:cxn ang="0">
                    <a:pos x="281" y="4"/>
                  </a:cxn>
                  <a:cxn ang="0">
                    <a:pos x="272" y="4"/>
                  </a:cxn>
                  <a:cxn ang="0">
                    <a:pos x="263" y="9"/>
                  </a:cxn>
                  <a:cxn ang="0">
                    <a:pos x="152" y="71"/>
                  </a:cxn>
                  <a:cxn ang="0">
                    <a:pos x="27" y="0"/>
                  </a:cxn>
                  <a:cxn ang="0">
                    <a:pos x="0" y="44"/>
                  </a:cxn>
                  <a:cxn ang="0">
                    <a:pos x="125" y="116"/>
                  </a:cxn>
                  <a:cxn ang="0">
                    <a:pos x="125" y="250"/>
                  </a:cxn>
                  <a:cxn ang="0">
                    <a:pos x="125" y="259"/>
                  </a:cxn>
                  <a:cxn ang="0">
                    <a:pos x="129" y="263"/>
                  </a:cxn>
                  <a:cxn ang="0">
                    <a:pos x="138" y="268"/>
                  </a:cxn>
                  <a:cxn ang="0">
                    <a:pos x="143" y="272"/>
                  </a:cxn>
                  <a:cxn ang="0">
                    <a:pos x="152" y="272"/>
                  </a:cxn>
                  <a:cxn ang="0">
                    <a:pos x="161" y="268"/>
                  </a:cxn>
                  <a:cxn ang="0">
                    <a:pos x="165" y="259"/>
                  </a:cxn>
                  <a:cxn ang="0">
                    <a:pos x="165" y="250"/>
                  </a:cxn>
                  <a:cxn ang="0">
                    <a:pos x="170" y="143"/>
                  </a:cxn>
                  <a:cxn ang="0">
                    <a:pos x="228" y="178"/>
                  </a:cxn>
                  <a:cxn ang="0">
                    <a:pos x="223" y="254"/>
                  </a:cxn>
                  <a:cxn ang="0">
                    <a:pos x="228" y="263"/>
                  </a:cxn>
                  <a:cxn ang="0">
                    <a:pos x="232" y="268"/>
                  </a:cxn>
                  <a:cxn ang="0">
                    <a:pos x="237" y="272"/>
                  </a:cxn>
                  <a:cxn ang="0">
                    <a:pos x="245" y="272"/>
                  </a:cxn>
                  <a:cxn ang="0">
                    <a:pos x="254" y="272"/>
                  </a:cxn>
                  <a:cxn ang="0">
                    <a:pos x="259" y="268"/>
                  </a:cxn>
                  <a:cxn ang="0">
                    <a:pos x="263" y="263"/>
                  </a:cxn>
                  <a:cxn ang="0">
                    <a:pos x="268" y="254"/>
                  </a:cxn>
                  <a:cxn ang="0">
                    <a:pos x="272" y="20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6" name="Freeform 59"/>
              <p:cNvSpPr>
                <a:spLocks/>
              </p:cNvSpPr>
              <p:nvPr/>
            </p:nvSpPr>
            <p:spPr bwMode="auto">
              <a:xfrm>
                <a:off x="1348" y="392"/>
                <a:ext cx="393" cy="278"/>
              </a:xfrm>
              <a:custGeom>
                <a:avLst/>
                <a:gdLst/>
                <a:ahLst/>
                <a:cxnLst>
                  <a:cxn ang="0">
                    <a:pos x="295" y="121"/>
                  </a:cxn>
                  <a:cxn ang="0">
                    <a:pos x="384" y="72"/>
                  </a:cxn>
                  <a:cxn ang="0">
                    <a:pos x="393" y="63"/>
                  </a:cxn>
                  <a:cxn ang="0">
                    <a:pos x="393" y="54"/>
                  </a:cxn>
                  <a:cxn ang="0">
                    <a:pos x="393" y="49"/>
                  </a:cxn>
                  <a:cxn ang="0">
                    <a:pos x="393" y="40"/>
                  </a:cxn>
                  <a:cxn ang="0">
                    <a:pos x="384" y="31"/>
                  </a:cxn>
                  <a:cxn ang="0">
                    <a:pos x="379" y="27"/>
                  </a:cxn>
                  <a:cxn ang="0">
                    <a:pos x="370" y="27"/>
                  </a:cxn>
                  <a:cxn ang="0">
                    <a:pos x="357" y="27"/>
                  </a:cxn>
                  <a:cxn ang="0">
                    <a:pos x="268" y="81"/>
                  </a:cxn>
                  <a:cxn ang="0">
                    <a:pos x="268" y="27"/>
                  </a:cxn>
                  <a:cxn ang="0">
                    <a:pos x="268" y="14"/>
                  </a:cxn>
                  <a:cxn ang="0">
                    <a:pos x="263" y="9"/>
                  </a:cxn>
                  <a:cxn ang="0">
                    <a:pos x="254" y="5"/>
                  </a:cxn>
                  <a:cxn ang="0">
                    <a:pos x="250" y="0"/>
                  </a:cxn>
                  <a:cxn ang="0">
                    <a:pos x="241" y="5"/>
                  </a:cxn>
                  <a:cxn ang="0">
                    <a:pos x="232" y="5"/>
                  </a:cxn>
                  <a:cxn ang="0">
                    <a:pos x="228" y="14"/>
                  </a:cxn>
                  <a:cxn ang="0">
                    <a:pos x="228" y="23"/>
                  </a:cxn>
                  <a:cxn ang="0">
                    <a:pos x="228" y="99"/>
                  </a:cxn>
                  <a:cxn ang="0">
                    <a:pos x="170" y="134"/>
                  </a:cxn>
                  <a:cxn ang="0">
                    <a:pos x="170" y="36"/>
                  </a:cxn>
                  <a:cxn ang="0">
                    <a:pos x="170" y="27"/>
                  </a:cxn>
                  <a:cxn ang="0">
                    <a:pos x="165" y="18"/>
                  </a:cxn>
                  <a:cxn ang="0">
                    <a:pos x="156" y="14"/>
                  </a:cxn>
                  <a:cxn ang="0">
                    <a:pos x="147" y="9"/>
                  </a:cxn>
                  <a:cxn ang="0">
                    <a:pos x="138" y="9"/>
                  </a:cxn>
                  <a:cxn ang="0">
                    <a:pos x="134" y="14"/>
                  </a:cxn>
                  <a:cxn ang="0">
                    <a:pos x="129" y="23"/>
                  </a:cxn>
                  <a:cxn ang="0">
                    <a:pos x="125" y="31"/>
                  </a:cxn>
                  <a:cxn ang="0">
                    <a:pos x="125" y="161"/>
                  </a:cxn>
                  <a:cxn ang="0">
                    <a:pos x="0" y="233"/>
                  </a:cxn>
                  <a:cxn ang="0">
                    <a:pos x="27" y="277"/>
                  </a:cxn>
                  <a:cxn ang="0">
                    <a:pos x="152" y="206"/>
                  </a:cxn>
                  <a:cxn ang="0">
                    <a:pos x="268" y="273"/>
                  </a:cxn>
                  <a:cxn ang="0">
                    <a:pos x="272" y="277"/>
                  </a:cxn>
                  <a:cxn ang="0">
                    <a:pos x="281" y="277"/>
                  </a:cxn>
                  <a:cxn ang="0">
                    <a:pos x="290" y="273"/>
                  </a:cxn>
                  <a:cxn ang="0">
                    <a:pos x="295" y="268"/>
                  </a:cxn>
                  <a:cxn ang="0">
                    <a:pos x="299" y="259"/>
                  </a:cxn>
                  <a:cxn ang="0">
                    <a:pos x="299" y="251"/>
                  </a:cxn>
                  <a:cxn ang="0">
                    <a:pos x="295" y="242"/>
                  </a:cxn>
                  <a:cxn ang="0">
                    <a:pos x="286" y="237"/>
                  </a:cxn>
                  <a:cxn ang="0">
                    <a:pos x="196" y="179"/>
                  </a:cxn>
                  <a:cxn ang="0">
                    <a:pos x="254" y="148"/>
                  </a:cxn>
                  <a:cxn ang="0">
                    <a:pos x="321" y="188"/>
                  </a:cxn>
                  <a:cxn ang="0">
                    <a:pos x="330" y="192"/>
                  </a:cxn>
                  <a:cxn ang="0">
                    <a:pos x="335" y="192"/>
                  </a:cxn>
                  <a:cxn ang="0">
                    <a:pos x="344" y="188"/>
                  </a:cxn>
                  <a:cxn ang="0">
                    <a:pos x="348" y="179"/>
                  </a:cxn>
                  <a:cxn ang="0">
                    <a:pos x="348" y="175"/>
                  </a:cxn>
                  <a:cxn ang="0">
                    <a:pos x="348" y="166"/>
                  </a:cxn>
                  <a:cxn ang="0">
                    <a:pos x="348" y="157"/>
                  </a:cxn>
                  <a:cxn ang="0">
                    <a:pos x="339" y="152"/>
                  </a:cxn>
                  <a:cxn ang="0">
                    <a:pos x="295" y="12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7" name="Freeform 60"/>
              <p:cNvSpPr>
                <a:spLocks/>
              </p:cNvSpPr>
              <p:nvPr/>
            </p:nvSpPr>
            <p:spPr bwMode="auto">
              <a:xfrm>
                <a:off x="1232" y="537"/>
                <a:ext cx="264" cy="22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9" y="67"/>
                  </a:cxn>
                  <a:cxn ang="0">
                    <a:pos x="67" y="0"/>
                  </a:cxn>
                  <a:cxn ang="0">
                    <a:pos x="134" y="23"/>
                  </a:cxn>
                  <a:cxn ang="0">
                    <a:pos x="201" y="0"/>
                  </a:cxn>
                  <a:cxn ang="0">
                    <a:pos x="214" y="67"/>
                  </a:cxn>
                  <a:cxn ang="0">
                    <a:pos x="263" y="116"/>
                  </a:cxn>
                  <a:cxn ang="0">
                    <a:pos x="214" y="161"/>
                  </a:cxn>
                  <a:cxn ang="0">
                    <a:pos x="201" y="228"/>
                  </a:cxn>
                  <a:cxn ang="0">
                    <a:pos x="134" y="210"/>
                  </a:cxn>
                  <a:cxn ang="0">
                    <a:pos x="67" y="228"/>
                  </a:cxn>
                  <a:cxn ang="0">
                    <a:pos x="49" y="161"/>
                  </a:cxn>
                  <a:cxn ang="0">
                    <a:pos x="0" y="116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21556" name="Rectangle 61"/>
            <p:cNvSpPr>
              <a:spLocks noChangeArrowheads="1"/>
            </p:cNvSpPr>
            <p:nvPr/>
          </p:nvSpPr>
          <p:spPr bwMode="auto">
            <a:xfrm>
              <a:off x="1968" y="1296"/>
              <a:ext cx="132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800">
                  <a:solidFill>
                    <a:srgbClr val="000000"/>
                  </a:solidFill>
                  <a:latin typeface="Times New Roman" pitchFamily="18" charset="0"/>
                </a:rPr>
                <a:t>препятствие</a:t>
              </a: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57" name="Line 62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7BA6F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508" name="Group 63"/>
          <p:cNvGrpSpPr>
            <a:grpSpLocks/>
          </p:cNvGrpSpPr>
          <p:nvPr/>
        </p:nvGrpSpPr>
        <p:grpSpPr bwMode="auto">
          <a:xfrm>
            <a:off x="2500313" y="3500438"/>
            <a:ext cx="3810000" cy="609600"/>
            <a:chOff x="1440" y="1296"/>
            <a:chExt cx="2400" cy="384"/>
          </a:xfrm>
        </p:grpSpPr>
        <p:grpSp>
          <p:nvGrpSpPr>
            <p:cNvPr id="21545" name="Group 64"/>
            <p:cNvGrpSpPr>
              <a:grpSpLocks/>
            </p:cNvGrpSpPr>
            <p:nvPr/>
          </p:nvGrpSpPr>
          <p:grpSpPr bwMode="auto">
            <a:xfrm>
              <a:off x="1437" y="1296"/>
              <a:ext cx="334" cy="386"/>
              <a:chOff x="982" y="214"/>
              <a:chExt cx="759" cy="872"/>
            </a:xfrm>
          </p:grpSpPr>
          <p:sp>
            <p:nvSpPr>
              <p:cNvPr id="52" name="Freeform 65"/>
              <p:cNvSpPr>
                <a:spLocks/>
              </p:cNvSpPr>
              <p:nvPr/>
            </p:nvSpPr>
            <p:spPr bwMode="auto">
              <a:xfrm>
                <a:off x="1214" y="214"/>
                <a:ext cx="300" cy="434"/>
              </a:xfrm>
              <a:custGeom>
                <a:avLst/>
                <a:gdLst/>
                <a:ahLst/>
                <a:cxnLst>
                  <a:cxn ang="0">
                    <a:pos x="174" y="121"/>
                  </a:cxn>
                  <a:cxn ang="0">
                    <a:pos x="174" y="23"/>
                  </a:cxn>
                  <a:cxn ang="0">
                    <a:pos x="170" y="9"/>
                  </a:cxn>
                  <a:cxn ang="0">
                    <a:pos x="165" y="5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34" y="5"/>
                  </a:cxn>
                  <a:cxn ang="0">
                    <a:pos x="125" y="9"/>
                  </a:cxn>
                  <a:cxn ang="0">
                    <a:pos x="125" y="23"/>
                  </a:cxn>
                  <a:cxn ang="0">
                    <a:pos x="125" y="126"/>
                  </a:cxn>
                  <a:cxn ang="0">
                    <a:pos x="76" y="99"/>
                  </a:cxn>
                  <a:cxn ang="0">
                    <a:pos x="67" y="94"/>
                  </a:cxn>
                  <a:cxn ang="0">
                    <a:pos x="58" y="94"/>
                  </a:cxn>
                  <a:cxn ang="0">
                    <a:pos x="49" y="99"/>
                  </a:cxn>
                  <a:cxn ang="0">
                    <a:pos x="45" y="103"/>
                  </a:cxn>
                  <a:cxn ang="0">
                    <a:pos x="40" y="112"/>
                  </a:cxn>
                  <a:cxn ang="0">
                    <a:pos x="45" y="117"/>
                  </a:cxn>
                  <a:cxn ang="0">
                    <a:pos x="45" y="126"/>
                  </a:cxn>
                  <a:cxn ang="0">
                    <a:pos x="54" y="134"/>
                  </a:cxn>
                  <a:cxn ang="0">
                    <a:pos x="121" y="170"/>
                  </a:cxn>
                  <a:cxn ang="0">
                    <a:pos x="121" y="242"/>
                  </a:cxn>
                  <a:cxn ang="0">
                    <a:pos x="36" y="188"/>
                  </a:cxn>
                  <a:cxn ang="0">
                    <a:pos x="27" y="184"/>
                  </a:cxn>
                  <a:cxn ang="0">
                    <a:pos x="18" y="184"/>
                  </a:cxn>
                  <a:cxn ang="0">
                    <a:pos x="9" y="188"/>
                  </a:cxn>
                  <a:cxn ang="0">
                    <a:pos x="5" y="193"/>
                  </a:cxn>
                  <a:cxn ang="0">
                    <a:pos x="0" y="202"/>
                  </a:cxn>
                  <a:cxn ang="0">
                    <a:pos x="0" y="210"/>
                  </a:cxn>
                  <a:cxn ang="0">
                    <a:pos x="5" y="219"/>
                  </a:cxn>
                  <a:cxn ang="0">
                    <a:pos x="14" y="224"/>
                  </a:cxn>
                  <a:cxn ang="0">
                    <a:pos x="121" y="291"/>
                  </a:cxn>
                  <a:cxn ang="0">
                    <a:pos x="121" y="434"/>
                  </a:cxn>
                  <a:cxn ang="0">
                    <a:pos x="174" y="434"/>
                  </a:cxn>
                  <a:cxn ang="0">
                    <a:pos x="174" y="291"/>
                  </a:cxn>
                  <a:cxn ang="0">
                    <a:pos x="290" y="224"/>
                  </a:cxn>
                  <a:cxn ang="0">
                    <a:pos x="295" y="219"/>
                  </a:cxn>
                  <a:cxn ang="0">
                    <a:pos x="299" y="210"/>
                  </a:cxn>
                  <a:cxn ang="0">
                    <a:pos x="299" y="202"/>
                  </a:cxn>
                  <a:cxn ang="0">
                    <a:pos x="299" y="197"/>
                  </a:cxn>
                  <a:cxn ang="0">
                    <a:pos x="295" y="188"/>
                  </a:cxn>
                  <a:cxn ang="0">
                    <a:pos x="286" y="184"/>
                  </a:cxn>
                  <a:cxn ang="0">
                    <a:pos x="277" y="184"/>
                  </a:cxn>
                  <a:cxn ang="0">
                    <a:pos x="268" y="188"/>
                  </a:cxn>
                  <a:cxn ang="0">
                    <a:pos x="174" y="237"/>
                  </a:cxn>
                  <a:cxn ang="0">
                    <a:pos x="174" y="170"/>
                  </a:cxn>
                  <a:cxn ang="0">
                    <a:pos x="246" y="134"/>
                  </a:cxn>
                  <a:cxn ang="0">
                    <a:pos x="250" y="130"/>
                  </a:cxn>
                  <a:cxn ang="0">
                    <a:pos x="255" y="121"/>
                  </a:cxn>
                  <a:cxn ang="0">
                    <a:pos x="255" y="112"/>
                  </a:cxn>
                  <a:cxn ang="0">
                    <a:pos x="250" y="108"/>
                  </a:cxn>
                  <a:cxn ang="0">
                    <a:pos x="246" y="103"/>
                  </a:cxn>
                  <a:cxn ang="0">
                    <a:pos x="237" y="99"/>
                  </a:cxn>
                  <a:cxn ang="0">
                    <a:pos x="232" y="99"/>
                  </a:cxn>
                  <a:cxn ang="0">
                    <a:pos x="223" y="99"/>
                  </a:cxn>
                  <a:cxn ang="0">
                    <a:pos x="174" y="12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3" name="Freeform 66"/>
              <p:cNvSpPr>
                <a:spLocks/>
              </p:cNvSpPr>
              <p:nvPr/>
            </p:nvSpPr>
            <p:spPr bwMode="auto">
              <a:xfrm>
                <a:off x="982" y="397"/>
                <a:ext cx="393" cy="273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8" y="18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5" y="58"/>
                  </a:cxn>
                  <a:cxn ang="0">
                    <a:pos x="9" y="62"/>
                  </a:cxn>
                  <a:cxn ang="0">
                    <a:pos x="98" y="116"/>
                  </a:cxn>
                  <a:cxn ang="0">
                    <a:pos x="54" y="143"/>
                  </a:cxn>
                  <a:cxn ang="0">
                    <a:pos x="45" y="147"/>
                  </a:cxn>
                  <a:cxn ang="0">
                    <a:pos x="40" y="156"/>
                  </a:cxn>
                  <a:cxn ang="0">
                    <a:pos x="40" y="165"/>
                  </a:cxn>
                  <a:cxn ang="0">
                    <a:pos x="40" y="174"/>
                  </a:cxn>
                  <a:cxn ang="0">
                    <a:pos x="49" y="178"/>
                  </a:cxn>
                  <a:cxn ang="0">
                    <a:pos x="54" y="183"/>
                  </a:cxn>
                  <a:cxn ang="0">
                    <a:pos x="63" y="183"/>
                  </a:cxn>
                  <a:cxn ang="0">
                    <a:pos x="72" y="183"/>
                  </a:cxn>
                  <a:cxn ang="0">
                    <a:pos x="139" y="143"/>
                  </a:cxn>
                  <a:cxn ang="0">
                    <a:pos x="197" y="178"/>
                  </a:cxn>
                  <a:cxn ang="0">
                    <a:pos x="112" y="223"/>
                  </a:cxn>
                  <a:cxn ang="0">
                    <a:pos x="103" y="232"/>
                  </a:cxn>
                  <a:cxn ang="0">
                    <a:pos x="98" y="241"/>
                  </a:cxn>
                  <a:cxn ang="0">
                    <a:pos x="98" y="246"/>
                  </a:cxn>
                  <a:cxn ang="0">
                    <a:pos x="98" y="254"/>
                  </a:cxn>
                  <a:cxn ang="0">
                    <a:pos x="103" y="263"/>
                  </a:cxn>
                  <a:cxn ang="0">
                    <a:pos x="112" y="268"/>
                  </a:cxn>
                  <a:cxn ang="0">
                    <a:pos x="121" y="268"/>
                  </a:cxn>
                  <a:cxn ang="0">
                    <a:pos x="130" y="263"/>
                  </a:cxn>
                  <a:cxn ang="0">
                    <a:pos x="241" y="201"/>
                  </a:cxn>
                  <a:cxn ang="0">
                    <a:pos x="366" y="272"/>
                  </a:cxn>
                  <a:cxn ang="0">
                    <a:pos x="393" y="228"/>
                  </a:cxn>
                  <a:cxn ang="0">
                    <a:pos x="268" y="156"/>
                  </a:cxn>
                  <a:cxn ang="0">
                    <a:pos x="268" y="22"/>
                  </a:cxn>
                  <a:cxn ang="0">
                    <a:pos x="268" y="13"/>
                  </a:cxn>
                  <a:cxn ang="0">
                    <a:pos x="264" y="9"/>
                  </a:cxn>
                  <a:cxn ang="0">
                    <a:pos x="255" y="4"/>
                  </a:cxn>
                  <a:cxn ang="0">
                    <a:pos x="250" y="0"/>
                  </a:cxn>
                  <a:cxn ang="0">
                    <a:pos x="241" y="0"/>
                  </a:cxn>
                  <a:cxn ang="0">
                    <a:pos x="232" y="4"/>
                  </a:cxn>
                  <a:cxn ang="0">
                    <a:pos x="228" y="13"/>
                  </a:cxn>
                  <a:cxn ang="0">
                    <a:pos x="228" y="22"/>
                  </a:cxn>
                  <a:cxn ang="0">
                    <a:pos x="223" y="129"/>
                  </a:cxn>
                  <a:cxn ang="0">
                    <a:pos x="165" y="94"/>
                  </a:cxn>
                  <a:cxn ang="0">
                    <a:pos x="170" y="18"/>
                  </a:cxn>
                  <a:cxn ang="0">
                    <a:pos x="165" y="9"/>
                  </a:cxn>
                  <a:cxn ang="0">
                    <a:pos x="161" y="4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39" y="0"/>
                  </a:cxn>
                  <a:cxn ang="0">
                    <a:pos x="134" y="4"/>
                  </a:cxn>
                  <a:cxn ang="0">
                    <a:pos x="130" y="9"/>
                  </a:cxn>
                  <a:cxn ang="0">
                    <a:pos x="125" y="18"/>
                  </a:cxn>
                  <a:cxn ang="0">
                    <a:pos x="121" y="7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4" name="Freeform 67"/>
              <p:cNvSpPr>
                <a:spLocks/>
              </p:cNvSpPr>
              <p:nvPr/>
            </p:nvSpPr>
            <p:spPr bwMode="auto">
              <a:xfrm>
                <a:off x="982" y="625"/>
                <a:ext cx="393" cy="278"/>
              </a:xfrm>
              <a:custGeom>
                <a:avLst/>
                <a:gdLst/>
                <a:ahLst/>
                <a:cxnLst>
                  <a:cxn ang="0">
                    <a:pos x="98" y="156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23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9" y="246"/>
                  </a:cxn>
                  <a:cxn ang="0">
                    <a:pos x="14" y="250"/>
                  </a:cxn>
                  <a:cxn ang="0">
                    <a:pos x="23" y="250"/>
                  </a:cxn>
                  <a:cxn ang="0">
                    <a:pos x="36" y="250"/>
                  </a:cxn>
                  <a:cxn ang="0">
                    <a:pos x="125" y="196"/>
                  </a:cxn>
                  <a:cxn ang="0">
                    <a:pos x="125" y="250"/>
                  </a:cxn>
                  <a:cxn ang="0">
                    <a:pos x="125" y="263"/>
                  </a:cxn>
                  <a:cxn ang="0">
                    <a:pos x="130" y="268"/>
                  </a:cxn>
                  <a:cxn ang="0">
                    <a:pos x="139" y="272"/>
                  </a:cxn>
                  <a:cxn ang="0">
                    <a:pos x="143" y="277"/>
                  </a:cxn>
                  <a:cxn ang="0">
                    <a:pos x="152" y="277"/>
                  </a:cxn>
                  <a:cxn ang="0">
                    <a:pos x="161" y="272"/>
                  </a:cxn>
                  <a:cxn ang="0">
                    <a:pos x="165" y="263"/>
                  </a:cxn>
                  <a:cxn ang="0">
                    <a:pos x="165" y="254"/>
                  </a:cxn>
                  <a:cxn ang="0">
                    <a:pos x="165" y="178"/>
                  </a:cxn>
                  <a:cxn ang="0">
                    <a:pos x="223" y="143"/>
                  </a:cxn>
                  <a:cxn ang="0">
                    <a:pos x="223" y="241"/>
                  </a:cxn>
                  <a:cxn ang="0">
                    <a:pos x="223" y="250"/>
                  </a:cxn>
                  <a:cxn ang="0">
                    <a:pos x="228" y="259"/>
                  </a:cxn>
                  <a:cxn ang="0">
                    <a:pos x="237" y="263"/>
                  </a:cxn>
                  <a:cxn ang="0">
                    <a:pos x="246" y="268"/>
                  </a:cxn>
                  <a:cxn ang="0">
                    <a:pos x="255" y="268"/>
                  </a:cxn>
                  <a:cxn ang="0">
                    <a:pos x="259" y="263"/>
                  </a:cxn>
                  <a:cxn ang="0">
                    <a:pos x="264" y="254"/>
                  </a:cxn>
                  <a:cxn ang="0">
                    <a:pos x="268" y="246"/>
                  </a:cxn>
                  <a:cxn ang="0">
                    <a:pos x="268" y="116"/>
                  </a:cxn>
                  <a:cxn ang="0">
                    <a:pos x="393" y="44"/>
                  </a:cxn>
                  <a:cxn ang="0">
                    <a:pos x="366" y="0"/>
                  </a:cxn>
                  <a:cxn ang="0">
                    <a:pos x="241" y="71"/>
                  </a:cxn>
                  <a:cxn ang="0">
                    <a:pos x="125" y="4"/>
                  </a:cxn>
                  <a:cxn ang="0">
                    <a:pos x="121" y="0"/>
                  </a:cxn>
                  <a:cxn ang="0">
                    <a:pos x="112" y="0"/>
                  </a:cxn>
                  <a:cxn ang="0">
                    <a:pos x="103" y="4"/>
                  </a:cxn>
                  <a:cxn ang="0">
                    <a:pos x="98" y="9"/>
                  </a:cxn>
                  <a:cxn ang="0">
                    <a:pos x="94" y="18"/>
                  </a:cxn>
                  <a:cxn ang="0">
                    <a:pos x="94" y="26"/>
                  </a:cxn>
                  <a:cxn ang="0">
                    <a:pos x="98" y="35"/>
                  </a:cxn>
                  <a:cxn ang="0">
                    <a:pos x="107" y="40"/>
                  </a:cxn>
                  <a:cxn ang="0">
                    <a:pos x="197" y="98"/>
                  </a:cxn>
                  <a:cxn ang="0">
                    <a:pos x="139" y="129"/>
                  </a:cxn>
                  <a:cxn ang="0">
                    <a:pos x="72" y="89"/>
                  </a:cxn>
                  <a:cxn ang="0">
                    <a:pos x="63" y="85"/>
                  </a:cxn>
                  <a:cxn ang="0">
                    <a:pos x="58" y="85"/>
                  </a:cxn>
                  <a:cxn ang="0">
                    <a:pos x="49" y="89"/>
                  </a:cxn>
                  <a:cxn ang="0">
                    <a:pos x="45" y="98"/>
                  </a:cxn>
                  <a:cxn ang="0">
                    <a:pos x="45" y="102"/>
                  </a:cxn>
                  <a:cxn ang="0">
                    <a:pos x="45" y="111"/>
                  </a:cxn>
                  <a:cxn ang="0">
                    <a:pos x="45" y="120"/>
                  </a:cxn>
                  <a:cxn ang="0">
                    <a:pos x="54" y="125"/>
                  </a:cxn>
                  <a:cxn ang="0">
                    <a:pos x="98" y="156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5" name="Freeform 68"/>
              <p:cNvSpPr>
                <a:spLocks/>
              </p:cNvSpPr>
              <p:nvPr/>
            </p:nvSpPr>
            <p:spPr bwMode="auto">
              <a:xfrm>
                <a:off x="1209" y="648"/>
                <a:ext cx="300" cy="438"/>
              </a:xfrm>
              <a:custGeom>
                <a:avLst/>
                <a:gdLst/>
                <a:ahLst/>
                <a:cxnLst>
                  <a:cxn ang="0">
                    <a:pos x="125" y="313"/>
                  </a:cxn>
                  <a:cxn ang="0">
                    <a:pos x="125" y="411"/>
                  </a:cxn>
                  <a:cxn ang="0">
                    <a:pos x="129" y="425"/>
                  </a:cxn>
                  <a:cxn ang="0">
                    <a:pos x="134" y="429"/>
                  </a:cxn>
                  <a:cxn ang="0">
                    <a:pos x="143" y="434"/>
                  </a:cxn>
                  <a:cxn ang="0">
                    <a:pos x="147" y="438"/>
                  </a:cxn>
                  <a:cxn ang="0">
                    <a:pos x="156" y="434"/>
                  </a:cxn>
                  <a:cxn ang="0">
                    <a:pos x="165" y="429"/>
                  </a:cxn>
                  <a:cxn ang="0">
                    <a:pos x="174" y="425"/>
                  </a:cxn>
                  <a:cxn ang="0">
                    <a:pos x="174" y="411"/>
                  </a:cxn>
                  <a:cxn ang="0">
                    <a:pos x="174" y="308"/>
                  </a:cxn>
                  <a:cxn ang="0">
                    <a:pos x="223" y="335"/>
                  </a:cxn>
                  <a:cxn ang="0">
                    <a:pos x="232" y="340"/>
                  </a:cxn>
                  <a:cxn ang="0">
                    <a:pos x="241" y="340"/>
                  </a:cxn>
                  <a:cxn ang="0">
                    <a:pos x="250" y="335"/>
                  </a:cxn>
                  <a:cxn ang="0">
                    <a:pos x="254" y="331"/>
                  </a:cxn>
                  <a:cxn ang="0">
                    <a:pos x="254" y="322"/>
                  </a:cxn>
                  <a:cxn ang="0">
                    <a:pos x="254" y="317"/>
                  </a:cxn>
                  <a:cxn ang="0">
                    <a:pos x="254" y="308"/>
                  </a:cxn>
                  <a:cxn ang="0">
                    <a:pos x="245" y="300"/>
                  </a:cxn>
                  <a:cxn ang="0">
                    <a:pos x="178" y="264"/>
                  </a:cxn>
                  <a:cxn ang="0">
                    <a:pos x="178" y="192"/>
                  </a:cxn>
                  <a:cxn ang="0">
                    <a:pos x="263" y="246"/>
                  </a:cxn>
                  <a:cxn ang="0">
                    <a:pos x="272" y="250"/>
                  </a:cxn>
                  <a:cxn ang="0">
                    <a:pos x="281" y="250"/>
                  </a:cxn>
                  <a:cxn ang="0">
                    <a:pos x="290" y="246"/>
                  </a:cxn>
                  <a:cxn ang="0">
                    <a:pos x="294" y="241"/>
                  </a:cxn>
                  <a:cxn ang="0">
                    <a:pos x="299" y="232"/>
                  </a:cxn>
                  <a:cxn ang="0">
                    <a:pos x="299" y="224"/>
                  </a:cxn>
                  <a:cxn ang="0">
                    <a:pos x="294" y="215"/>
                  </a:cxn>
                  <a:cxn ang="0">
                    <a:pos x="285" y="210"/>
                  </a:cxn>
                  <a:cxn ang="0">
                    <a:pos x="178" y="143"/>
                  </a:cxn>
                  <a:cxn ang="0">
                    <a:pos x="178" y="0"/>
                  </a:cxn>
                  <a:cxn ang="0">
                    <a:pos x="125" y="0"/>
                  </a:cxn>
                  <a:cxn ang="0">
                    <a:pos x="125" y="143"/>
                  </a:cxn>
                  <a:cxn ang="0">
                    <a:pos x="9" y="210"/>
                  </a:cxn>
                  <a:cxn ang="0">
                    <a:pos x="4" y="215"/>
                  </a:cxn>
                  <a:cxn ang="0">
                    <a:pos x="0" y="224"/>
                  </a:cxn>
                  <a:cxn ang="0">
                    <a:pos x="0" y="232"/>
                  </a:cxn>
                  <a:cxn ang="0">
                    <a:pos x="0" y="237"/>
                  </a:cxn>
                  <a:cxn ang="0">
                    <a:pos x="4" y="246"/>
                  </a:cxn>
                  <a:cxn ang="0">
                    <a:pos x="13" y="250"/>
                  </a:cxn>
                  <a:cxn ang="0">
                    <a:pos x="22" y="250"/>
                  </a:cxn>
                  <a:cxn ang="0">
                    <a:pos x="31" y="246"/>
                  </a:cxn>
                  <a:cxn ang="0">
                    <a:pos x="125" y="197"/>
                  </a:cxn>
                  <a:cxn ang="0">
                    <a:pos x="125" y="264"/>
                  </a:cxn>
                  <a:cxn ang="0">
                    <a:pos x="53" y="300"/>
                  </a:cxn>
                  <a:cxn ang="0">
                    <a:pos x="49" y="304"/>
                  </a:cxn>
                  <a:cxn ang="0">
                    <a:pos x="44" y="313"/>
                  </a:cxn>
                  <a:cxn ang="0">
                    <a:pos x="44" y="322"/>
                  </a:cxn>
                  <a:cxn ang="0">
                    <a:pos x="49" y="326"/>
                  </a:cxn>
                  <a:cxn ang="0">
                    <a:pos x="53" y="331"/>
                  </a:cxn>
                  <a:cxn ang="0">
                    <a:pos x="62" y="335"/>
                  </a:cxn>
                  <a:cxn ang="0">
                    <a:pos x="67" y="335"/>
                  </a:cxn>
                  <a:cxn ang="0">
                    <a:pos x="76" y="335"/>
                  </a:cxn>
                  <a:cxn ang="0">
                    <a:pos x="125" y="313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6" name="Freeform 69"/>
              <p:cNvSpPr>
                <a:spLocks/>
              </p:cNvSpPr>
              <p:nvPr/>
            </p:nvSpPr>
            <p:spPr bwMode="auto">
              <a:xfrm>
                <a:off x="1348" y="625"/>
                <a:ext cx="393" cy="273"/>
              </a:xfrm>
              <a:custGeom>
                <a:avLst/>
                <a:gdLst/>
                <a:ahLst/>
                <a:cxnLst>
                  <a:cxn ang="0">
                    <a:pos x="272" y="201"/>
                  </a:cxn>
                  <a:cxn ang="0">
                    <a:pos x="357" y="250"/>
                  </a:cxn>
                  <a:cxn ang="0">
                    <a:pos x="366" y="254"/>
                  </a:cxn>
                  <a:cxn ang="0">
                    <a:pos x="375" y="254"/>
                  </a:cxn>
                  <a:cxn ang="0">
                    <a:pos x="384" y="250"/>
                  </a:cxn>
                  <a:cxn ang="0">
                    <a:pos x="388" y="241"/>
                  </a:cxn>
                  <a:cxn ang="0">
                    <a:pos x="393" y="232"/>
                  </a:cxn>
                  <a:cxn ang="0">
                    <a:pos x="393" y="223"/>
                  </a:cxn>
                  <a:cxn ang="0">
                    <a:pos x="388" y="214"/>
                  </a:cxn>
                  <a:cxn ang="0">
                    <a:pos x="384" y="210"/>
                  </a:cxn>
                  <a:cxn ang="0">
                    <a:pos x="295" y="156"/>
                  </a:cxn>
                  <a:cxn ang="0">
                    <a:pos x="339" y="129"/>
                  </a:cxn>
                  <a:cxn ang="0">
                    <a:pos x="348" y="125"/>
                  </a:cxn>
                  <a:cxn ang="0">
                    <a:pos x="353" y="116"/>
                  </a:cxn>
                  <a:cxn ang="0">
                    <a:pos x="353" y="107"/>
                  </a:cxn>
                  <a:cxn ang="0">
                    <a:pos x="353" y="98"/>
                  </a:cxn>
                  <a:cxn ang="0">
                    <a:pos x="344" y="94"/>
                  </a:cxn>
                  <a:cxn ang="0">
                    <a:pos x="339" y="89"/>
                  </a:cxn>
                  <a:cxn ang="0">
                    <a:pos x="330" y="89"/>
                  </a:cxn>
                  <a:cxn ang="0">
                    <a:pos x="321" y="89"/>
                  </a:cxn>
                  <a:cxn ang="0">
                    <a:pos x="254" y="129"/>
                  </a:cxn>
                  <a:cxn ang="0">
                    <a:pos x="196" y="94"/>
                  </a:cxn>
                  <a:cxn ang="0">
                    <a:pos x="281" y="49"/>
                  </a:cxn>
                  <a:cxn ang="0">
                    <a:pos x="290" y="40"/>
                  </a:cxn>
                  <a:cxn ang="0">
                    <a:pos x="295" y="31"/>
                  </a:cxn>
                  <a:cxn ang="0">
                    <a:pos x="295" y="26"/>
                  </a:cxn>
                  <a:cxn ang="0">
                    <a:pos x="295" y="18"/>
                  </a:cxn>
                  <a:cxn ang="0">
                    <a:pos x="290" y="9"/>
                  </a:cxn>
                  <a:cxn ang="0">
                    <a:pos x="281" y="4"/>
                  </a:cxn>
                  <a:cxn ang="0">
                    <a:pos x="272" y="4"/>
                  </a:cxn>
                  <a:cxn ang="0">
                    <a:pos x="263" y="9"/>
                  </a:cxn>
                  <a:cxn ang="0">
                    <a:pos x="152" y="71"/>
                  </a:cxn>
                  <a:cxn ang="0">
                    <a:pos x="27" y="0"/>
                  </a:cxn>
                  <a:cxn ang="0">
                    <a:pos x="0" y="44"/>
                  </a:cxn>
                  <a:cxn ang="0">
                    <a:pos x="125" y="116"/>
                  </a:cxn>
                  <a:cxn ang="0">
                    <a:pos x="125" y="250"/>
                  </a:cxn>
                  <a:cxn ang="0">
                    <a:pos x="125" y="259"/>
                  </a:cxn>
                  <a:cxn ang="0">
                    <a:pos x="129" y="263"/>
                  </a:cxn>
                  <a:cxn ang="0">
                    <a:pos x="138" y="268"/>
                  </a:cxn>
                  <a:cxn ang="0">
                    <a:pos x="143" y="272"/>
                  </a:cxn>
                  <a:cxn ang="0">
                    <a:pos x="152" y="272"/>
                  </a:cxn>
                  <a:cxn ang="0">
                    <a:pos x="161" y="268"/>
                  </a:cxn>
                  <a:cxn ang="0">
                    <a:pos x="165" y="259"/>
                  </a:cxn>
                  <a:cxn ang="0">
                    <a:pos x="165" y="250"/>
                  </a:cxn>
                  <a:cxn ang="0">
                    <a:pos x="170" y="143"/>
                  </a:cxn>
                  <a:cxn ang="0">
                    <a:pos x="228" y="178"/>
                  </a:cxn>
                  <a:cxn ang="0">
                    <a:pos x="223" y="254"/>
                  </a:cxn>
                  <a:cxn ang="0">
                    <a:pos x="228" y="263"/>
                  </a:cxn>
                  <a:cxn ang="0">
                    <a:pos x="232" y="268"/>
                  </a:cxn>
                  <a:cxn ang="0">
                    <a:pos x="237" y="272"/>
                  </a:cxn>
                  <a:cxn ang="0">
                    <a:pos x="245" y="272"/>
                  </a:cxn>
                  <a:cxn ang="0">
                    <a:pos x="254" y="272"/>
                  </a:cxn>
                  <a:cxn ang="0">
                    <a:pos x="259" y="268"/>
                  </a:cxn>
                  <a:cxn ang="0">
                    <a:pos x="263" y="263"/>
                  </a:cxn>
                  <a:cxn ang="0">
                    <a:pos x="268" y="254"/>
                  </a:cxn>
                  <a:cxn ang="0">
                    <a:pos x="272" y="20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7" name="Freeform 70"/>
              <p:cNvSpPr>
                <a:spLocks/>
              </p:cNvSpPr>
              <p:nvPr/>
            </p:nvSpPr>
            <p:spPr bwMode="auto">
              <a:xfrm>
                <a:off x="1348" y="392"/>
                <a:ext cx="393" cy="278"/>
              </a:xfrm>
              <a:custGeom>
                <a:avLst/>
                <a:gdLst/>
                <a:ahLst/>
                <a:cxnLst>
                  <a:cxn ang="0">
                    <a:pos x="295" y="121"/>
                  </a:cxn>
                  <a:cxn ang="0">
                    <a:pos x="384" y="72"/>
                  </a:cxn>
                  <a:cxn ang="0">
                    <a:pos x="393" y="63"/>
                  </a:cxn>
                  <a:cxn ang="0">
                    <a:pos x="393" y="54"/>
                  </a:cxn>
                  <a:cxn ang="0">
                    <a:pos x="393" y="49"/>
                  </a:cxn>
                  <a:cxn ang="0">
                    <a:pos x="393" y="40"/>
                  </a:cxn>
                  <a:cxn ang="0">
                    <a:pos x="384" y="31"/>
                  </a:cxn>
                  <a:cxn ang="0">
                    <a:pos x="379" y="27"/>
                  </a:cxn>
                  <a:cxn ang="0">
                    <a:pos x="370" y="27"/>
                  </a:cxn>
                  <a:cxn ang="0">
                    <a:pos x="357" y="27"/>
                  </a:cxn>
                  <a:cxn ang="0">
                    <a:pos x="268" y="81"/>
                  </a:cxn>
                  <a:cxn ang="0">
                    <a:pos x="268" y="27"/>
                  </a:cxn>
                  <a:cxn ang="0">
                    <a:pos x="268" y="14"/>
                  </a:cxn>
                  <a:cxn ang="0">
                    <a:pos x="263" y="9"/>
                  </a:cxn>
                  <a:cxn ang="0">
                    <a:pos x="254" y="5"/>
                  </a:cxn>
                  <a:cxn ang="0">
                    <a:pos x="250" y="0"/>
                  </a:cxn>
                  <a:cxn ang="0">
                    <a:pos x="241" y="5"/>
                  </a:cxn>
                  <a:cxn ang="0">
                    <a:pos x="232" y="5"/>
                  </a:cxn>
                  <a:cxn ang="0">
                    <a:pos x="228" y="14"/>
                  </a:cxn>
                  <a:cxn ang="0">
                    <a:pos x="228" y="23"/>
                  </a:cxn>
                  <a:cxn ang="0">
                    <a:pos x="228" y="99"/>
                  </a:cxn>
                  <a:cxn ang="0">
                    <a:pos x="170" y="134"/>
                  </a:cxn>
                  <a:cxn ang="0">
                    <a:pos x="170" y="36"/>
                  </a:cxn>
                  <a:cxn ang="0">
                    <a:pos x="170" y="27"/>
                  </a:cxn>
                  <a:cxn ang="0">
                    <a:pos x="165" y="18"/>
                  </a:cxn>
                  <a:cxn ang="0">
                    <a:pos x="156" y="14"/>
                  </a:cxn>
                  <a:cxn ang="0">
                    <a:pos x="147" y="9"/>
                  </a:cxn>
                  <a:cxn ang="0">
                    <a:pos x="138" y="9"/>
                  </a:cxn>
                  <a:cxn ang="0">
                    <a:pos x="134" y="14"/>
                  </a:cxn>
                  <a:cxn ang="0">
                    <a:pos x="129" y="23"/>
                  </a:cxn>
                  <a:cxn ang="0">
                    <a:pos x="125" y="31"/>
                  </a:cxn>
                  <a:cxn ang="0">
                    <a:pos x="125" y="161"/>
                  </a:cxn>
                  <a:cxn ang="0">
                    <a:pos x="0" y="233"/>
                  </a:cxn>
                  <a:cxn ang="0">
                    <a:pos x="27" y="277"/>
                  </a:cxn>
                  <a:cxn ang="0">
                    <a:pos x="152" y="206"/>
                  </a:cxn>
                  <a:cxn ang="0">
                    <a:pos x="268" y="273"/>
                  </a:cxn>
                  <a:cxn ang="0">
                    <a:pos x="272" y="277"/>
                  </a:cxn>
                  <a:cxn ang="0">
                    <a:pos x="281" y="277"/>
                  </a:cxn>
                  <a:cxn ang="0">
                    <a:pos x="290" y="273"/>
                  </a:cxn>
                  <a:cxn ang="0">
                    <a:pos x="295" y="268"/>
                  </a:cxn>
                  <a:cxn ang="0">
                    <a:pos x="299" y="259"/>
                  </a:cxn>
                  <a:cxn ang="0">
                    <a:pos x="299" y="251"/>
                  </a:cxn>
                  <a:cxn ang="0">
                    <a:pos x="295" y="242"/>
                  </a:cxn>
                  <a:cxn ang="0">
                    <a:pos x="286" y="237"/>
                  </a:cxn>
                  <a:cxn ang="0">
                    <a:pos x="196" y="179"/>
                  </a:cxn>
                  <a:cxn ang="0">
                    <a:pos x="254" y="148"/>
                  </a:cxn>
                  <a:cxn ang="0">
                    <a:pos x="321" y="188"/>
                  </a:cxn>
                  <a:cxn ang="0">
                    <a:pos x="330" y="192"/>
                  </a:cxn>
                  <a:cxn ang="0">
                    <a:pos x="335" y="192"/>
                  </a:cxn>
                  <a:cxn ang="0">
                    <a:pos x="344" y="188"/>
                  </a:cxn>
                  <a:cxn ang="0">
                    <a:pos x="348" y="179"/>
                  </a:cxn>
                  <a:cxn ang="0">
                    <a:pos x="348" y="175"/>
                  </a:cxn>
                  <a:cxn ang="0">
                    <a:pos x="348" y="166"/>
                  </a:cxn>
                  <a:cxn ang="0">
                    <a:pos x="348" y="157"/>
                  </a:cxn>
                  <a:cxn ang="0">
                    <a:pos x="339" y="152"/>
                  </a:cxn>
                  <a:cxn ang="0">
                    <a:pos x="295" y="12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8" name="Freeform 71"/>
              <p:cNvSpPr>
                <a:spLocks/>
              </p:cNvSpPr>
              <p:nvPr/>
            </p:nvSpPr>
            <p:spPr bwMode="auto">
              <a:xfrm>
                <a:off x="1232" y="537"/>
                <a:ext cx="264" cy="22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9" y="67"/>
                  </a:cxn>
                  <a:cxn ang="0">
                    <a:pos x="67" y="0"/>
                  </a:cxn>
                  <a:cxn ang="0">
                    <a:pos x="134" y="23"/>
                  </a:cxn>
                  <a:cxn ang="0">
                    <a:pos x="201" y="0"/>
                  </a:cxn>
                  <a:cxn ang="0">
                    <a:pos x="214" y="67"/>
                  </a:cxn>
                  <a:cxn ang="0">
                    <a:pos x="263" y="116"/>
                  </a:cxn>
                  <a:cxn ang="0">
                    <a:pos x="214" y="161"/>
                  </a:cxn>
                  <a:cxn ang="0">
                    <a:pos x="201" y="228"/>
                  </a:cxn>
                  <a:cxn ang="0">
                    <a:pos x="134" y="210"/>
                  </a:cxn>
                  <a:cxn ang="0">
                    <a:pos x="67" y="228"/>
                  </a:cxn>
                  <a:cxn ang="0">
                    <a:pos x="49" y="161"/>
                  </a:cxn>
                  <a:cxn ang="0">
                    <a:pos x="0" y="116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21546" name="Rectangle 72"/>
            <p:cNvSpPr>
              <a:spLocks noChangeArrowheads="1"/>
            </p:cNvSpPr>
            <p:nvPr/>
          </p:nvSpPr>
          <p:spPr bwMode="auto">
            <a:xfrm>
              <a:off x="1968" y="1296"/>
              <a:ext cx="905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800">
                  <a:solidFill>
                    <a:srgbClr val="000000"/>
                  </a:solidFill>
                  <a:latin typeface="Times New Roman" pitchFamily="18" charset="0"/>
                </a:rPr>
                <a:t>предмет</a:t>
              </a: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47" name="Line 73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509" name="Group 96"/>
          <p:cNvGrpSpPr>
            <a:grpSpLocks/>
          </p:cNvGrpSpPr>
          <p:nvPr/>
        </p:nvGrpSpPr>
        <p:grpSpPr bwMode="auto">
          <a:xfrm>
            <a:off x="3000375" y="4286250"/>
            <a:ext cx="3810000" cy="609600"/>
            <a:chOff x="1440" y="1296"/>
            <a:chExt cx="2400" cy="384"/>
          </a:xfrm>
        </p:grpSpPr>
        <p:grpSp>
          <p:nvGrpSpPr>
            <p:cNvPr id="21535" name="Group 97"/>
            <p:cNvGrpSpPr>
              <a:grpSpLocks/>
            </p:cNvGrpSpPr>
            <p:nvPr/>
          </p:nvGrpSpPr>
          <p:grpSpPr bwMode="auto">
            <a:xfrm>
              <a:off x="1437" y="1296"/>
              <a:ext cx="334" cy="386"/>
              <a:chOff x="982" y="214"/>
              <a:chExt cx="759" cy="872"/>
            </a:xfrm>
          </p:grpSpPr>
          <p:sp>
            <p:nvSpPr>
              <p:cNvPr id="63" name="Freeform 98"/>
              <p:cNvSpPr>
                <a:spLocks/>
              </p:cNvSpPr>
              <p:nvPr/>
            </p:nvSpPr>
            <p:spPr bwMode="auto">
              <a:xfrm>
                <a:off x="1214" y="214"/>
                <a:ext cx="300" cy="434"/>
              </a:xfrm>
              <a:custGeom>
                <a:avLst/>
                <a:gdLst/>
                <a:ahLst/>
                <a:cxnLst>
                  <a:cxn ang="0">
                    <a:pos x="174" y="121"/>
                  </a:cxn>
                  <a:cxn ang="0">
                    <a:pos x="174" y="23"/>
                  </a:cxn>
                  <a:cxn ang="0">
                    <a:pos x="170" y="9"/>
                  </a:cxn>
                  <a:cxn ang="0">
                    <a:pos x="165" y="5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34" y="5"/>
                  </a:cxn>
                  <a:cxn ang="0">
                    <a:pos x="125" y="9"/>
                  </a:cxn>
                  <a:cxn ang="0">
                    <a:pos x="125" y="23"/>
                  </a:cxn>
                  <a:cxn ang="0">
                    <a:pos x="125" y="126"/>
                  </a:cxn>
                  <a:cxn ang="0">
                    <a:pos x="76" y="99"/>
                  </a:cxn>
                  <a:cxn ang="0">
                    <a:pos x="67" y="94"/>
                  </a:cxn>
                  <a:cxn ang="0">
                    <a:pos x="58" y="94"/>
                  </a:cxn>
                  <a:cxn ang="0">
                    <a:pos x="49" y="99"/>
                  </a:cxn>
                  <a:cxn ang="0">
                    <a:pos x="45" y="103"/>
                  </a:cxn>
                  <a:cxn ang="0">
                    <a:pos x="40" y="112"/>
                  </a:cxn>
                  <a:cxn ang="0">
                    <a:pos x="45" y="117"/>
                  </a:cxn>
                  <a:cxn ang="0">
                    <a:pos x="45" y="126"/>
                  </a:cxn>
                  <a:cxn ang="0">
                    <a:pos x="54" y="134"/>
                  </a:cxn>
                  <a:cxn ang="0">
                    <a:pos x="121" y="170"/>
                  </a:cxn>
                  <a:cxn ang="0">
                    <a:pos x="121" y="242"/>
                  </a:cxn>
                  <a:cxn ang="0">
                    <a:pos x="36" y="188"/>
                  </a:cxn>
                  <a:cxn ang="0">
                    <a:pos x="27" y="184"/>
                  </a:cxn>
                  <a:cxn ang="0">
                    <a:pos x="18" y="184"/>
                  </a:cxn>
                  <a:cxn ang="0">
                    <a:pos x="9" y="188"/>
                  </a:cxn>
                  <a:cxn ang="0">
                    <a:pos x="5" y="193"/>
                  </a:cxn>
                  <a:cxn ang="0">
                    <a:pos x="0" y="202"/>
                  </a:cxn>
                  <a:cxn ang="0">
                    <a:pos x="0" y="210"/>
                  </a:cxn>
                  <a:cxn ang="0">
                    <a:pos x="5" y="219"/>
                  </a:cxn>
                  <a:cxn ang="0">
                    <a:pos x="14" y="224"/>
                  </a:cxn>
                  <a:cxn ang="0">
                    <a:pos x="121" y="291"/>
                  </a:cxn>
                  <a:cxn ang="0">
                    <a:pos x="121" y="434"/>
                  </a:cxn>
                  <a:cxn ang="0">
                    <a:pos x="174" y="434"/>
                  </a:cxn>
                  <a:cxn ang="0">
                    <a:pos x="174" y="291"/>
                  </a:cxn>
                  <a:cxn ang="0">
                    <a:pos x="290" y="224"/>
                  </a:cxn>
                  <a:cxn ang="0">
                    <a:pos x="295" y="219"/>
                  </a:cxn>
                  <a:cxn ang="0">
                    <a:pos x="299" y="210"/>
                  </a:cxn>
                  <a:cxn ang="0">
                    <a:pos x="299" y="202"/>
                  </a:cxn>
                  <a:cxn ang="0">
                    <a:pos x="299" y="197"/>
                  </a:cxn>
                  <a:cxn ang="0">
                    <a:pos x="295" y="188"/>
                  </a:cxn>
                  <a:cxn ang="0">
                    <a:pos x="286" y="184"/>
                  </a:cxn>
                  <a:cxn ang="0">
                    <a:pos x="277" y="184"/>
                  </a:cxn>
                  <a:cxn ang="0">
                    <a:pos x="268" y="188"/>
                  </a:cxn>
                  <a:cxn ang="0">
                    <a:pos x="174" y="237"/>
                  </a:cxn>
                  <a:cxn ang="0">
                    <a:pos x="174" y="170"/>
                  </a:cxn>
                  <a:cxn ang="0">
                    <a:pos x="246" y="134"/>
                  </a:cxn>
                  <a:cxn ang="0">
                    <a:pos x="250" y="130"/>
                  </a:cxn>
                  <a:cxn ang="0">
                    <a:pos x="255" y="121"/>
                  </a:cxn>
                  <a:cxn ang="0">
                    <a:pos x="255" y="112"/>
                  </a:cxn>
                  <a:cxn ang="0">
                    <a:pos x="250" y="108"/>
                  </a:cxn>
                  <a:cxn ang="0">
                    <a:pos x="246" y="103"/>
                  </a:cxn>
                  <a:cxn ang="0">
                    <a:pos x="237" y="99"/>
                  </a:cxn>
                  <a:cxn ang="0">
                    <a:pos x="232" y="99"/>
                  </a:cxn>
                  <a:cxn ang="0">
                    <a:pos x="223" y="99"/>
                  </a:cxn>
                  <a:cxn ang="0">
                    <a:pos x="174" y="12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4" name="Freeform 99"/>
              <p:cNvSpPr>
                <a:spLocks/>
              </p:cNvSpPr>
              <p:nvPr/>
            </p:nvSpPr>
            <p:spPr bwMode="auto">
              <a:xfrm>
                <a:off x="982" y="397"/>
                <a:ext cx="393" cy="273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8" y="18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5" y="58"/>
                  </a:cxn>
                  <a:cxn ang="0">
                    <a:pos x="9" y="62"/>
                  </a:cxn>
                  <a:cxn ang="0">
                    <a:pos x="98" y="116"/>
                  </a:cxn>
                  <a:cxn ang="0">
                    <a:pos x="54" y="143"/>
                  </a:cxn>
                  <a:cxn ang="0">
                    <a:pos x="45" y="147"/>
                  </a:cxn>
                  <a:cxn ang="0">
                    <a:pos x="40" y="156"/>
                  </a:cxn>
                  <a:cxn ang="0">
                    <a:pos x="40" y="165"/>
                  </a:cxn>
                  <a:cxn ang="0">
                    <a:pos x="40" y="174"/>
                  </a:cxn>
                  <a:cxn ang="0">
                    <a:pos x="49" y="178"/>
                  </a:cxn>
                  <a:cxn ang="0">
                    <a:pos x="54" y="183"/>
                  </a:cxn>
                  <a:cxn ang="0">
                    <a:pos x="63" y="183"/>
                  </a:cxn>
                  <a:cxn ang="0">
                    <a:pos x="72" y="183"/>
                  </a:cxn>
                  <a:cxn ang="0">
                    <a:pos x="139" y="143"/>
                  </a:cxn>
                  <a:cxn ang="0">
                    <a:pos x="197" y="178"/>
                  </a:cxn>
                  <a:cxn ang="0">
                    <a:pos x="112" y="223"/>
                  </a:cxn>
                  <a:cxn ang="0">
                    <a:pos x="103" y="232"/>
                  </a:cxn>
                  <a:cxn ang="0">
                    <a:pos x="98" y="241"/>
                  </a:cxn>
                  <a:cxn ang="0">
                    <a:pos x="98" y="246"/>
                  </a:cxn>
                  <a:cxn ang="0">
                    <a:pos x="98" y="254"/>
                  </a:cxn>
                  <a:cxn ang="0">
                    <a:pos x="103" y="263"/>
                  </a:cxn>
                  <a:cxn ang="0">
                    <a:pos x="112" y="268"/>
                  </a:cxn>
                  <a:cxn ang="0">
                    <a:pos x="121" y="268"/>
                  </a:cxn>
                  <a:cxn ang="0">
                    <a:pos x="130" y="263"/>
                  </a:cxn>
                  <a:cxn ang="0">
                    <a:pos x="241" y="201"/>
                  </a:cxn>
                  <a:cxn ang="0">
                    <a:pos x="366" y="272"/>
                  </a:cxn>
                  <a:cxn ang="0">
                    <a:pos x="393" y="228"/>
                  </a:cxn>
                  <a:cxn ang="0">
                    <a:pos x="268" y="156"/>
                  </a:cxn>
                  <a:cxn ang="0">
                    <a:pos x="268" y="22"/>
                  </a:cxn>
                  <a:cxn ang="0">
                    <a:pos x="268" y="13"/>
                  </a:cxn>
                  <a:cxn ang="0">
                    <a:pos x="264" y="9"/>
                  </a:cxn>
                  <a:cxn ang="0">
                    <a:pos x="255" y="4"/>
                  </a:cxn>
                  <a:cxn ang="0">
                    <a:pos x="250" y="0"/>
                  </a:cxn>
                  <a:cxn ang="0">
                    <a:pos x="241" y="0"/>
                  </a:cxn>
                  <a:cxn ang="0">
                    <a:pos x="232" y="4"/>
                  </a:cxn>
                  <a:cxn ang="0">
                    <a:pos x="228" y="13"/>
                  </a:cxn>
                  <a:cxn ang="0">
                    <a:pos x="228" y="22"/>
                  </a:cxn>
                  <a:cxn ang="0">
                    <a:pos x="223" y="129"/>
                  </a:cxn>
                  <a:cxn ang="0">
                    <a:pos x="165" y="94"/>
                  </a:cxn>
                  <a:cxn ang="0">
                    <a:pos x="170" y="18"/>
                  </a:cxn>
                  <a:cxn ang="0">
                    <a:pos x="165" y="9"/>
                  </a:cxn>
                  <a:cxn ang="0">
                    <a:pos x="161" y="4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39" y="0"/>
                  </a:cxn>
                  <a:cxn ang="0">
                    <a:pos x="134" y="4"/>
                  </a:cxn>
                  <a:cxn ang="0">
                    <a:pos x="130" y="9"/>
                  </a:cxn>
                  <a:cxn ang="0">
                    <a:pos x="125" y="18"/>
                  </a:cxn>
                  <a:cxn ang="0">
                    <a:pos x="121" y="7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5" name="Freeform 100"/>
              <p:cNvSpPr>
                <a:spLocks/>
              </p:cNvSpPr>
              <p:nvPr/>
            </p:nvSpPr>
            <p:spPr bwMode="auto">
              <a:xfrm>
                <a:off x="982" y="625"/>
                <a:ext cx="393" cy="278"/>
              </a:xfrm>
              <a:custGeom>
                <a:avLst/>
                <a:gdLst/>
                <a:ahLst/>
                <a:cxnLst>
                  <a:cxn ang="0">
                    <a:pos x="98" y="156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23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9" y="246"/>
                  </a:cxn>
                  <a:cxn ang="0">
                    <a:pos x="14" y="250"/>
                  </a:cxn>
                  <a:cxn ang="0">
                    <a:pos x="23" y="250"/>
                  </a:cxn>
                  <a:cxn ang="0">
                    <a:pos x="36" y="250"/>
                  </a:cxn>
                  <a:cxn ang="0">
                    <a:pos x="125" y="196"/>
                  </a:cxn>
                  <a:cxn ang="0">
                    <a:pos x="125" y="250"/>
                  </a:cxn>
                  <a:cxn ang="0">
                    <a:pos x="125" y="263"/>
                  </a:cxn>
                  <a:cxn ang="0">
                    <a:pos x="130" y="268"/>
                  </a:cxn>
                  <a:cxn ang="0">
                    <a:pos x="139" y="272"/>
                  </a:cxn>
                  <a:cxn ang="0">
                    <a:pos x="143" y="277"/>
                  </a:cxn>
                  <a:cxn ang="0">
                    <a:pos x="152" y="277"/>
                  </a:cxn>
                  <a:cxn ang="0">
                    <a:pos x="161" y="272"/>
                  </a:cxn>
                  <a:cxn ang="0">
                    <a:pos x="165" y="263"/>
                  </a:cxn>
                  <a:cxn ang="0">
                    <a:pos x="165" y="254"/>
                  </a:cxn>
                  <a:cxn ang="0">
                    <a:pos x="165" y="178"/>
                  </a:cxn>
                  <a:cxn ang="0">
                    <a:pos x="223" y="143"/>
                  </a:cxn>
                  <a:cxn ang="0">
                    <a:pos x="223" y="241"/>
                  </a:cxn>
                  <a:cxn ang="0">
                    <a:pos x="223" y="250"/>
                  </a:cxn>
                  <a:cxn ang="0">
                    <a:pos x="228" y="259"/>
                  </a:cxn>
                  <a:cxn ang="0">
                    <a:pos x="237" y="263"/>
                  </a:cxn>
                  <a:cxn ang="0">
                    <a:pos x="246" y="268"/>
                  </a:cxn>
                  <a:cxn ang="0">
                    <a:pos x="255" y="268"/>
                  </a:cxn>
                  <a:cxn ang="0">
                    <a:pos x="259" y="263"/>
                  </a:cxn>
                  <a:cxn ang="0">
                    <a:pos x="264" y="254"/>
                  </a:cxn>
                  <a:cxn ang="0">
                    <a:pos x="268" y="246"/>
                  </a:cxn>
                  <a:cxn ang="0">
                    <a:pos x="268" y="116"/>
                  </a:cxn>
                  <a:cxn ang="0">
                    <a:pos x="393" y="44"/>
                  </a:cxn>
                  <a:cxn ang="0">
                    <a:pos x="366" y="0"/>
                  </a:cxn>
                  <a:cxn ang="0">
                    <a:pos x="241" y="71"/>
                  </a:cxn>
                  <a:cxn ang="0">
                    <a:pos x="125" y="4"/>
                  </a:cxn>
                  <a:cxn ang="0">
                    <a:pos x="121" y="0"/>
                  </a:cxn>
                  <a:cxn ang="0">
                    <a:pos x="112" y="0"/>
                  </a:cxn>
                  <a:cxn ang="0">
                    <a:pos x="103" y="4"/>
                  </a:cxn>
                  <a:cxn ang="0">
                    <a:pos x="98" y="9"/>
                  </a:cxn>
                  <a:cxn ang="0">
                    <a:pos x="94" y="18"/>
                  </a:cxn>
                  <a:cxn ang="0">
                    <a:pos x="94" y="26"/>
                  </a:cxn>
                  <a:cxn ang="0">
                    <a:pos x="98" y="35"/>
                  </a:cxn>
                  <a:cxn ang="0">
                    <a:pos x="107" y="40"/>
                  </a:cxn>
                  <a:cxn ang="0">
                    <a:pos x="197" y="98"/>
                  </a:cxn>
                  <a:cxn ang="0">
                    <a:pos x="139" y="129"/>
                  </a:cxn>
                  <a:cxn ang="0">
                    <a:pos x="72" y="89"/>
                  </a:cxn>
                  <a:cxn ang="0">
                    <a:pos x="63" y="85"/>
                  </a:cxn>
                  <a:cxn ang="0">
                    <a:pos x="58" y="85"/>
                  </a:cxn>
                  <a:cxn ang="0">
                    <a:pos x="49" y="89"/>
                  </a:cxn>
                  <a:cxn ang="0">
                    <a:pos x="45" y="98"/>
                  </a:cxn>
                  <a:cxn ang="0">
                    <a:pos x="45" y="102"/>
                  </a:cxn>
                  <a:cxn ang="0">
                    <a:pos x="45" y="111"/>
                  </a:cxn>
                  <a:cxn ang="0">
                    <a:pos x="45" y="120"/>
                  </a:cxn>
                  <a:cxn ang="0">
                    <a:pos x="54" y="125"/>
                  </a:cxn>
                  <a:cxn ang="0">
                    <a:pos x="98" y="156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6" name="Freeform 101"/>
              <p:cNvSpPr>
                <a:spLocks/>
              </p:cNvSpPr>
              <p:nvPr/>
            </p:nvSpPr>
            <p:spPr bwMode="auto">
              <a:xfrm>
                <a:off x="1209" y="648"/>
                <a:ext cx="300" cy="438"/>
              </a:xfrm>
              <a:custGeom>
                <a:avLst/>
                <a:gdLst/>
                <a:ahLst/>
                <a:cxnLst>
                  <a:cxn ang="0">
                    <a:pos x="125" y="313"/>
                  </a:cxn>
                  <a:cxn ang="0">
                    <a:pos x="125" y="411"/>
                  </a:cxn>
                  <a:cxn ang="0">
                    <a:pos x="129" y="425"/>
                  </a:cxn>
                  <a:cxn ang="0">
                    <a:pos x="134" y="429"/>
                  </a:cxn>
                  <a:cxn ang="0">
                    <a:pos x="143" y="434"/>
                  </a:cxn>
                  <a:cxn ang="0">
                    <a:pos x="147" y="438"/>
                  </a:cxn>
                  <a:cxn ang="0">
                    <a:pos x="156" y="434"/>
                  </a:cxn>
                  <a:cxn ang="0">
                    <a:pos x="165" y="429"/>
                  </a:cxn>
                  <a:cxn ang="0">
                    <a:pos x="174" y="425"/>
                  </a:cxn>
                  <a:cxn ang="0">
                    <a:pos x="174" y="411"/>
                  </a:cxn>
                  <a:cxn ang="0">
                    <a:pos x="174" y="308"/>
                  </a:cxn>
                  <a:cxn ang="0">
                    <a:pos x="223" y="335"/>
                  </a:cxn>
                  <a:cxn ang="0">
                    <a:pos x="232" y="340"/>
                  </a:cxn>
                  <a:cxn ang="0">
                    <a:pos x="241" y="340"/>
                  </a:cxn>
                  <a:cxn ang="0">
                    <a:pos x="250" y="335"/>
                  </a:cxn>
                  <a:cxn ang="0">
                    <a:pos x="254" y="331"/>
                  </a:cxn>
                  <a:cxn ang="0">
                    <a:pos x="254" y="322"/>
                  </a:cxn>
                  <a:cxn ang="0">
                    <a:pos x="254" y="317"/>
                  </a:cxn>
                  <a:cxn ang="0">
                    <a:pos x="254" y="308"/>
                  </a:cxn>
                  <a:cxn ang="0">
                    <a:pos x="245" y="300"/>
                  </a:cxn>
                  <a:cxn ang="0">
                    <a:pos x="178" y="264"/>
                  </a:cxn>
                  <a:cxn ang="0">
                    <a:pos x="178" y="192"/>
                  </a:cxn>
                  <a:cxn ang="0">
                    <a:pos x="263" y="246"/>
                  </a:cxn>
                  <a:cxn ang="0">
                    <a:pos x="272" y="250"/>
                  </a:cxn>
                  <a:cxn ang="0">
                    <a:pos x="281" y="250"/>
                  </a:cxn>
                  <a:cxn ang="0">
                    <a:pos x="290" y="246"/>
                  </a:cxn>
                  <a:cxn ang="0">
                    <a:pos x="294" y="241"/>
                  </a:cxn>
                  <a:cxn ang="0">
                    <a:pos x="299" y="232"/>
                  </a:cxn>
                  <a:cxn ang="0">
                    <a:pos x="299" y="224"/>
                  </a:cxn>
                  <a:cxn ang="0">
                    <a:pos x="294" y="215"/>
                  </a:cxn>
                  <a:cxn ang="0">
                    <a:pos x="285" y="210"/>
                  </a:cxn>
                  <a:cxn ang="0">
                    <a:pos x="178" y="143"/>
                  </a:cxn>
                  <a:cxn ang="0">
                    <a:pos x="178" y="0"/>
                  </a:cxn>
                  <a:cxn ang="0">
                    <a:pos x="125" y="0"/>
                  </a:cxn>
                  <a:cxn ang="0">
                    <a:pos x="125" y="143"/>
                  </a:cxn>
                  <a:cxn ang="0">
                    <a:pos x="9" y="210"/>
                  </a:cxn>
                  <a:cxn ang="0">
                    <a:pos x="4" y="215"/>
                  </a:cxn>
                  <a:cxn ang="0">
                    <a:pos x="0" y="224"/>
                  </a:cxn>
                  <a:cxn ang="0">
                    <a:pos x="0" y="232"/>
                  </a:cxn>
                  <a:cxn ang="0">
                    <a:pos x="0" y="237"/>
                  </a:cxn>
                  <a:cxn ang="0">
                    <a:pos x="4" y="246"/>
                  </a:cxn>
                  <a:cxn ang="0">
                    <a:pos x="13" y="250"/>
                  </a:cxn>
                  <a:cxn ang="0">
                    <a:pos x="22" y="250"/>
                  </a:cxn>
                  <a:cxn ang="0">
                    <a:pos x="31" y="246"/>
                  </a:cxn>
                  <a:cxn ang="0">
                    <a:pos x="125" y="197"/>
                  </a:cxn>
                  <a:cxn ang="0">
                    <a:pos x="125" y="264"/>
                  </a:cxn>
                  <a:cxn ang="0">
                    <a:pos x="53" y="300"/>
                  </a:cxn>
                  <a:cxn ang="0">
                    <a:pos x="49" y="304"/>
                  </a:cxn>
                  <a:cxn ang="0">
                    <a:pos x="44" y="313"/>
                  </a:cxn>
                  <a:cxn ang="0">
                    <a:pos x="44" y="322"/>
                  </a:cxn>
                  <a:cxn ang="0">
                    <a:pos x="49" y="326"/>
                  </a:cxn>
                  <a:cxn ang="0">
                    <a:pos x="53" y="331"/>
                  </a:cxn>
                  <a:cxn ang="0">
                    <a:pos x="62" y="335"/>
                  </a:cxn>
                  <a:cxn ang="0">
                    <a:pos x="67" y="335"/>
                  </a:cxn>
                  <a:cxn ang="0">
                    <a:pos x="76" y="335"/>
                  </a:cxn>
                  <a:cxn ang="0">
                    <a:pos x="125" y="313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7" name="Freeform 102"/>
              <p:cNvSpPr>
                <a:spLocks/>
              </p:cNvSpPr>
              <p:nvPr/>
            </p:nvSpPr>
            <p:spPr bwMode="auto">
              <a:xfrm>
                <a:off x="1348" y="625"/>
                <a:ext cx="393" cy="273"/>
              </a:xfrm>
              <a:custGeom>
                <a:avLst/>
                <a:gdLst/>
                <a:ahLst/>
                <a:cxnLst>
                  <a:cxn ang="0">
                    <a:pos x="272" y="201"/>
                  </a:cxn>
                  <a:cxn ang="0">
                    <a:pos x="357" y="250"/>
                  </a:cxn>
                  <a:cxn ang="0">
                    <a:pos x="366" y="254"/>
                  </a:cxn>
                  <a:cxn ang="0">
                    <a:pos x="375" y="254"/>
                  </a:cxn>
                  <a:cxn ang="0">
                    <a:pos x="384" y="250"/>
                  </a:cxn>
                  <a:cxn ang="0">
                    <a:pos x="388" y="241"/>
                  </a:cxn>
                  <a:cxn ang="0">
                    <a:pos x="393" y="232"/>
                  </a:cxn>
                  <a:cxn ang="0">
                    <a:pos x="393" y="223"/>
                  </a:cxn>
                  <a:cxn ang="0">
                    <a:pos x="388" y="214"/>
                  </a:cxn>
                  <a:cxn ang="0">
                    <a:pos x="384" y="210"/>
                  </a:cxn>
                  <a:cxn ang="0">
                    <a:pos x="295" y="156"/>
                  </a:cxn>
                  <a:cxn ang="0">
                    <a:pos x="339" y="129"/>
                  </a:cxn>
                  <a:cxn ang="0">
                    <a:pos x="348" y="125"/>
                  </a:cxn>
                  <a:cxn ang="0">
                    <a:pos x="353" y="116"/>
                  </a:cxn>
                  <a:cxn ang="0">
                    <a:pos x="353" y="107"/>
                  </a:cxn>
                  <a:cxn ang="0">
                    <a:pos x="353" y="98"/>
                  </a:cxn>
                  <a:cxn ang="0">
                    <a:pos x="344" y="94"/>
                  </a:cxn>
                  <a:cxn ang="0">
                    <a:pos x="339" y="89"/>
                  </a:cxn>
                  <a:cxn ang="0">
                    <a:pos x="330" y="89"/>
                  </a:cxn>
                  <a:cxn ang="0">
                    <a:pos x="321" y="89"/>
                  </a:cxn>
                  <a:cxn ang="0">
                    <a:pos x="254" y="129"/>
                  </a:cxn>
                  <a:cxn ang="0">
                    <a:pos x="196" y="94"/>
                  </a:cxn>
                  <a:cxn ang="0">
                    <a:pos x="281" y="49"/>
                  </a:cxn>
                  <a:cxn ang="0">
                    <a:pos x="290" y="40"/>
                  </a:cxn>
                  <a:cxn ang="0">
                    <a:pos x="295" y="31"/>
                  </a:cxn>
                  <a:cxn ang="0">
                    <a:pos x="295" y="26"/>
                  </a:cxn>
                  <a:cxn ang="0">
                    <a:pos x="295" y="18"/>
                  </a:cxn>
                  <a:cxn ang="0">
                    <a:pos x="290" y="9"/>
                  </a:cxn>
                  <a:cxn ang="0">
                    <a:pos x="281" y="4"/>
                  </a:cxn>
                  <a:cxn ang="0">
                    <a:pos x="272" y="4"/>
                  </a:cxn>
                  <a:cxn ang="0">
                    <a:pos x="263" y="9"/>
                  </a:cxn>
                  <a:cxn ang="0">
                    <a:pos x="152" y="71"/>
                  </a:cxn>
                  <a:cxn ang="0">
                    <a:pos x="27" y="0"/>
                  </a:cxn>
                  <a:cxn ang="0">
                    <a:pos x="0" y="44"/>
                  </a:cxn>
                  <a:cxn ang="0">
                    <a:pos x="125" y="116"/>
                  </a:cxn>
                  <a:cxn ang="0">
                    <a:pos x="125" y="250"/>
                  </a:cxn>
                  <a:cxn ang="0">
                    <a:pos x="125" y="259"/>
                  </a:cxn>
                  <a:cxn ang="0">
                    <a:pos x="129" y="263"/>
                  </a:cxn>
                  <a:cxn ang="0">
                    <a:pos x="138" y="268"/>
                  </a:cxn>
                  <a:cxn ang="0">
                    <a:pos x="143" y="272"/>
                  </a:cxn>
                  <a:cxn ang="0">
                    <a:pos x="152" y="272"/>
                  </a:cxn>
                  <a:cxn ang="0">
                    <a:pos x="161" y="268"/>
                  </a:cxn>
                  <a:cxn ang="0">
                    <a:pos x="165" y="259"/>
                  </a:cxn>
                  <a:cxn ang="0">
                    <a:pos x="165" y="250"/>
                  </a:cxn>
                  <a:cxn ang="0">
                    <a:pos x="170" y="143"/>
                  </a:cxn>
                  <a:cxn ang="0">
                    <a:pos x="228" y="178"/>
                  </a:cxn>
                  <a:cxn ang="0">
                    <a:pos x="223" y="254"/>
                  </a:cxn>
                  <a:cxn ang="0">
                    <a:pos x="228" y="263"/>
                  </a:cxn>
                  <a:cxn ang="0">
                    <a:pos x="232" y="268"/>
                  </a:cxn>
                  <a:cxn ang="0">
                    <a:pos x="237" y="272"/>
                  </a:cxn>
                  <a:cxn ang="0">
                    <a:pos x="245" y="272"/>
                  </a:cxn>
                  <a:cxn ang="0">
                    <a:pos x="254" y="272"/>
                  </a:cxn>
                  <a:cxn ang="0">
                    <a:pos x="259" y="268"/>
                  </a:cxn>
                  <a:cxn ang="0">
                    <a:pos x="263" y="263"/>
                  </a:cxn>
                  <a:cxn ang="0">
                    <a:pos x="268" y="254"/>
                  </a:cxn>
                  <a:cxn ang="0">
                    <a:pos x="272" y="20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8" name="Freeform 103"/>
              <p:cNvSpPr>
                <a:spLocks/>
              </p:cNvSpPr>
              <p:nvPr/>
            </p:nvSpPr>
            <p:spPr bwMode="auto">
              <a:xfrm>
                <a:off x="1348" y="392"/>
                <a:ext cx="393" cy="278"/>
              </a:xfrm>
              <a:custGeom>
                <a:avLst/>
                <a:gdLst/>
                <a:ahLst/>
                <a:cxnLst>
                  <a:cxn ang="0">
                    <a:pos x="295" y="121"/>
                  </a:cxn>
                  <a:cxn ang="0">
                    <a:pos x="384" y="72"/>
                  </a:cxn>
                  <a:cxn ang="0">
                    <a:pos x="393" y="63"/>
                  </a:cxn>
                  <a:cxn ang="0">
                    <a:pos x="393" y="54"/>
                  </a:cxn>
                  <a:cxn ang="0">
                    <a:pos x="393" y="49"/>
                  </a:cxn>
                  <a:cxn ang="0">
                    <a:pos x="393" y="40"/>
                  </a:cxn>
                  <a:cxn ang="0">
                    <a:pos x="384" y="31"/>
                  </a:cxn>
                  <a:cxn ang="0">
                    <a:pos x="379" y="27"/>
                  </a:cxn>
                  <a:cxn ang="0">
                    <a:pos x="370" y="27"/>
                  </a:cxn>
                  <a:cxn ang="0">
                    <a:pos x="357" y="27"/>
                  </a:cxn>
                  <a:cxn ang="0">
                    <a:pos x="268" y="81"/>
                  </a:cxn>
                  <a:cxn ang="0">
                    <a:pos x="268" y="27"/>
                  </a:cxn>
                  <a:cxn ang="0">
                    <a:pos x="268" y="14"/>
                  </a:cxn>
                  <a:cxn ang="0">
                    <a:pos x="263" y="9"/>
                  </a:cxn>
                  <a:cxn ang="0">
                    <a:pos x="254" y="5"/>
                  </a:cxn>
                  <a:cxn ang="0">
                    <a:pos x="250" y="0"/>
                  </a:cxn>
                  <a:cxn ang="0">
                    <a:pos x="241" y="5"/>
                  </a:cxn>
                  <a:cxn ang="0">
                    <a:pos x="232" y="5"/>
                  </a:cxn>
                  <a:cxn ang="0">
                    <a:pos x="228" y="14"/>
                  </a:cxn>
                  <a:cxn ang="0">
                    <a:pos x="228" y="23"/>
                  </a:cxn>
                  <a:cxn ang="0">
                    <a:pos x="228" y="99"/>
                  </a:cxn>
                  <a:cxn ang="0">
                    <a:pos x="170" y="134"/>
                  </a:cxn>
                  <a:cxn ang="0">
                    <a:pos x="170" y="36"/>
                  </a:cxn>
                  <a:cxn ang="0">
                    <a:pos x="170" y="27"/>
                  </a:cxn>
                  <a:cxn ang="0">
                    <a:pos x="165" y="18"/>
                  </a:cxn>
                  <a:cxn ang="0">
                    <a:pos x="156" y="14"/>
                  </a:cxn>
                  <a:cxn ang="0">
                    <a:pos x="147" y="9"/>
                  </a:cxn>
                  <a:cxn ang="0">
                    <a:pos x="138" y="9"/>
                  </a:cxn>
                  <a:cxn ang="0">
                    <a:pos x="134" y="14"/>
                  </a:cxn>
                  <a:cxn ang="0">
                    <a:pos x="129" y="23"/>
                  </a:cxn>
                  <a:cxn ang="0">
                    <a:pos x="125" y="31"/>
                  </a:cxn>
                  <a:cxn ang="0">
                    <a:pos x="125" y="161"/>
                  </a:cxn>
                  <a:cxn ang="0">
                    <a:pos x="0" y="233"/>
                  </a:cxn>
                  <a:cxn ang="0">
                    <a:pos x="27" y="277"/>
                  </a:cxn>
                  <a:cxn ang="0">
                    <a:pos x="152" y="206"/>
                  </a:cxn>
                  <a:cxn ang="0">
                    <a:pos x="268" y="273"/>
                  </a:cxn>
                  <a:cxn ang="0">
                    <a:pos x="272" y="277"/>
                  </a:cxn>
                  <a:cxn ang="0">
                    <a:pos x="281" y="277"/>
                  </a:cxn>
                  <a:cxn ang="0">
                    <a:pos x="290" y="273"/>
                  </a:cxn>
                  <a:cxn ang="0">
                    <a:pos x="295" y="268"/>
                  </a:cxn>
                  <a:cxn ang="0">
                    <a:pos x="299" y="259"/>
                  </a:cxn>
                  <a:cxn ang="0">
                    <a:pos x="299" y="251"/>
                  </a:cxn>
                  <a:cxn ang="0">
                    <a:pos x="295" y="242"/>
                  </a:cxn>
                  <a:cxn ang="0">
                    <a:pos x="286" y="237"/>
                  </a:cxn>
                  <a:cxn ang="0">
                    <a:pos x="196" y="179"/>
                  </a:cxn>
                  <a:cxn ang="0">
                    <a:pos x="254" y="148"/>
                  </a:cxn>
                  <a:cxn ang="0">
                    <a:pos x="321" y="188"/>
                  </a:cxn>
                  <a:cxn ang="0">
                    <a:pos x="330" y="192"/>
                  </a:cxn>
                  <a:cxn ang="0">
                    <a:pos x="335" y="192"/>
                  </a:cxn>
                  <a:cxn ang="0">
                    <a:pos x="344" y="188"/>
                  </a:cxn>
                  <a:cxn ang="0">
                    <a:pos x="348" y="179"/>
                  </a:cxn>
                  <a:cxn ang="0">
                    <a:pos x="348" y="175"/>
                  </a:cxn>
                  <a:cxn ang="0">
                    <a:pos x="348" y="166"/>
                  </a:cxn>
                  <a:cxn ang="0">
                    <a:pos x="348" y="157"/>
                  </a:cxn>
                  <a:cxn ang="0">
                    <a:pos x="339" y="152"/>
                  </a:cxn>
                  <a:cxn ang="0">
                    <a:pos x="295" y="12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9" name="Freeform 104"/>
              <p:cNvSpPr>
                <a:spLocks/>
              </p:cNvSpPr>
              <p:nvPr/>
            </p:nvSpPr>
            <p:spPr bwMode="auto">
              <a:xfrm>
                <a:off x="1232" y="537"/>
                <a:ext cx="264" cy="22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9" y="67"/>
                  </a:cxn>
                  <a:cxn ang="0">
                    <a:pos x="67" y="0"/>
                  </a:cxn>
                  <a:cxn ang="0">
                    <a:pos x="134" y="23"/>
                  </a:cxn>
                  <a:cxn ang="0">
                    <a:pos x="201" y="0"/>
                  </a:cxn>
                  <a:cxn ang="0">
                    <a:pos x="214" y="67"/>
                  </a:cxn>
                  <a:cxn ang="0">
                    <a:pos x="263" y="116"/>
                  </a:cxn>
                  <a:cxn ang="0">
                    <a:pos x="214" y="161"/>
                  </a:cxn>
                  <a:cxn ang="0">
                    <a:pos x="201" y="228"/>
                  </a:cxn>
                  <a:cxn ang="0">
                    <a:pos x="134" y="210"/>
                  </a:cxn>
                  <a:cxn ang="0">
                    <a:pos x="67" y="228"/>
                  </a:cxn>
                  <a:cxn ang="0">
                    <a:pos x="49" y="161"/>
                  </a:cxn>
                  <a:cxn ang="0">
                    <a:pos x="0" y="116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21536" name="Rectangle 105"/>
            <p:cNvSpPr>
              <a:spLocks noChangeArrowheads="1"/>
            </p:cNvSpPr>
            <p:nvPr/>
          </p:nvSpPr>
          <p:spPr bwMode="auto">
            <a:xfrm>
              <a:off x="1968" y="1296"/>
              <a:ext cx="677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800">
                  <a:solidFill>
                    <a:srgbClr val="000000"/>
                  </a:solidFill>
                  <a:latin typeface="Times New Roman" pitchFamily="18" charset="0"/>
                </a:rPr>
                <a:t>опора</a:t>
              </a: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37" name="Line 106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510" name="Group 107"/>
          <p:cNvGrpSpPr>
            <a:grpSpLocks/>
          </p:cNvGrpSpPr>
          <p:nvPr/>
        </p:nvGrpSpPr>
        <p:grpSpPr bwMode="auto">
          <a:xfrm>
            <a:off x="3500438" y="5072063"/>
            <a:ext cx="3810000" cy="609600"/>
            <a:chOff x="1440" y="1296"/>
            <a:chExt cx="2400" cy="384"/>
          </a:xfrm>
        </p:grpSpPr>
        <p:grpSp>
          <p:nvGrpSpPr>
            <p:cNvPr id="21525" name="Group 108"/>
            <p:cNvGrpSpPr>
              <a:grpSpLocks/>
            </p:cNvGrpSpPr>
            <p:nvPr/>
          </p:nvGrpSpPr>
          <p:grpSpPr bwMode="auto">
            <a:xfrm>
              <a:off x="1437" y="1296"/>
              <a:ext cx="334" cy="386"/>
              <a:chOff x="982" y="214"/>
              <a:chExt cx="759" cy="872"/>
            </a:xfrm>
          </p:grpSpPr>
          <p:sp>
            <p:nvSpPr>
              <p:cNvPr id="74" name="Freeform 109"/>
              <p:cNvSpPr>
                <a:spLocks/>
              </p:cNvSpPr>
              <p:nvPr/>
            </p:nvSpPr>
            <p:spPr bwMode="auto">
              <a:xfrm>
                <a:off x="1214" y="214"/>
                <a:ext cx="300" cy="434"/>
              </a:xfrm>
              <a:custGeom>
                <a:avLst/>
                <a:gdLst/>
                <a:ahLst/>
                <a:cxnLst>
                  <a:cxn ang="0">
                    <a:pos x="174" y="121"/>
                  </a:cxn>
                  <a:cxn ang="0">
                    <a:pos x="174" y="23"/>
                  </a:cxn>
                  <a:cxn ang="0">
                    <a:pos x="170" y="9"/>
                  </a:cxn>
                  <a:cxn ang="0">
                    <a:pos x="165" y="5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34" y="5"/>
                  </a:cxn>
                  <a:cxn ang="0">
                    <a:pos x="125" y="9"/>
                  </a:cxn>
                  <a:cxn ang="0">
                    <a:pos x="125" y="23"/>
                  </a:cxn>
                  <a:cxn ang="0">
                    <a:pos x="125" y="126"/>
                  </a:cxn>
                  <a:cxn ang="0">
                    <a:pos x="76" y="99"/>
                  </a:cxn>
                  <a:cxn ang="0">
                    <a:pos x="67" y="94"/>
                  </a:cxn>
                  <a:cxn ang="0">
                    <a:pos x="58" y="94"/>
                  </a:cxn>
                  <a:cxn ang="0">
                    <a:pos x="49" y="99"/>
                  </a:cxn>
                  <a:cxn ang="0">
                    <a:pos x="45" y="103"/>
                  </a:cxn>
                  <a:cxn ang="0">
                    <a:pos x="40" y="112"/>
                  </a:cxn>
                  <a:cxn ang="0">
                    <a:pos x="45" y="117"/>
                  </a:cxn>
                  <a:cxn ang="0">
                    <a:pos x="45" y="126"/>
                  </a:cxn>
                  <a:cxn ang="0">
                    <a:pos x="54" y="134"/>
                  </a:cxn>
                  <a:cxn ang="0">
                    <a:pos x="121" y="170"/>
                  </a:cxn>
                  <a:cxn ang="0">
                    <a:pos x="121" y="242"/>
                  </a:cxn>
                  <a:cxn ang="0">
                    <a:pos x="36" y="188"/>
                  </a:cxn>
                  <a:cxn ang="0">
                    <a:pos x="27" y="184"/>
                  </a:cxn>
                  <a:cxn ang="0">
                    <a:pos x="18" y="184"/>
                  </a:cxn>
                  <a:cxn ang="0">
                    <a:pos x="9" y="188"/>
                  </a:cxn>
                  <a:cxn ang="0">
                    <a:pos x="5" y="193"/>
                  </a:cxn>
                  <a:cxn ang="0">
                    <a:pos x="0" y="202"/>
                  </a:cxn>
                  <a:cxn ang="0">
                    <a:pos x="0" y="210"/>
                  </a:cxn>
                  <a:cxn ang="0">
                    <a:pos x="5" y="219"/>
                  </a:cxn>
                  <a:cxn ang="0">
                    <a:pos x="14" y="224"/>
                  </a:cxn>
                  <a:cxn ang="0">
                    <a:pos x="121" y="291"/>
                  </a:cxn>
                  <a:cxn ang="0">
                    <a:pos x="121" y="434"/>
                  </a:cxn>
                  <a:cxn ang="0">
                    <a:pos x="174" y="434"/>
                  </a:cxn>
                  <a:cxn ang="0">
                    <a:pos x="174" y="291"/>
                  </a:cxn>
                  <a:cxn ang="0">
                    <a:pos x="290" y="224"/>
                  </a:cxn>
                  <a:cxn ang="0">
                    <a:pos x="295" y="219"/>
                  </a:cxn>
                  <a:cxn ang="0">
                    <a:pos x="299" y="210"/>
                  </a:cxn>
                  <a:cxn ang="0">
                    <a:pos x="299" y="202"/>
                  </a:cxn>
                  <a:cxn ang="0">
                    <a:pos x="299" y="197"/>
                  </a:cxn>
                  <a:cxn ang="0">
                    <a:pos x="295" y="188"/>
                  </a:cxn>
                  <a:cxn ang="0">
                    <a:pos x="286" y="184"/>
                  </a:cxn>
                  <a:cxn ang="0">
                    <a:pos x="277" y="184"/>
                  </a:cxn>
                  <a:cxn ang="0">
                    <a:pos x="268" y="188"/>
                  </a:cxn>
                  <a:cxn ang="0">
                    <a:pos x="174" y="237"/>
                  </a:cxn>
                  <a:cxn ang="0">
                    <a:pos x="174" y="170"/>
                  </a:cxn>
                  <a:cxn ang="0">
                    <a:pos x="246" y="134"/>
                  </a:cxn>
                  <a:cxn ang="0">
                    <a:pos x="250" y="130"/>
                  </a:cxn>
                  <a:cxn ang="0">
                    <a:pos x="255" y="121"/>
                  </a:cxn>
                  <a:cxn ang="0">
                    <a:pos x="255" y="112"/>
                  </a:cxn>
                  <a:cxn ang="0">
                    <a:pos x="250" y="108"/>
                  </a:cxn>
                  <a:cxn ang="0">
                    <a:pos x="246" y="103"/>
                  </a:cxn>
                  <a:cxn ang="0">
                    <a:pos x="237" y="99"/>
                  </a:cxn>
                  <a:cxn ang="0">
                    <a:pos x="232" y="99"/>
                  </a:cxn>
                  <a:cxn ang="0">
                    <a:pos x="223" y="99"/>
                  </a:cxn>
                  <a:cxn ang="0">
                    <a:pos x="174" y="12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75" name="Freeform 110"/>
              <p:cNvSpPr>
                <a:spLocks/>
              </p:cNvSpPr>
              <p:nvPr/>
            </p:nvSpPr>
            <p:spPr bwMode="auto">
              <a:xfrm>
                <a:off x="982" y="397"/>
                <a:ext cx="393" cy="273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8" y="18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5" y="58"/>
                  </a:cxn>
                  <a:cxn ang="0">
                    <a:pos x="9" y="62"/>
                  </a:cxn>
                  <a:cxn ang="0">
                    <a:pos x="98" y="116"/>
                  </a:cxn>
                  <a:cxn ang="0">
                    <a:pos x="54" y="143"/>
                  </a:cxn>
                  <a:cxn ang="0">
                    <a:pos x="45" y="147"/>
                  </a:cxn>
                  <a:cxn ang="0">
                    <a:pos x="40" y="156"/>
                  </a:cxn>
                  <a:cxn ang="0">
                    <a:pos x="40" y="165"/>
                  </a:cxn>
                  <a:cxn ang="0">
                    <a:pos x="40" y="174"/>
                  </a:cxn>
                  <a:cxn ang="0">
                    <a:pos x="49" y="178"/>
                  </a:cxn>
                  <a:cxn ang="0">
                    <a:pos x="54" y="183"/>
                  </a:cxn>
                  <a:cxn ang="0">
                    <a:pos x="63" y="183"/>
                  </a:cxn>
                  <a:cxn ang="0">
                    <a:pos x="72" y="183"/>
                  </a:cxn>
                  <a:cxn ang="0">
                    <a:pos x="139" y="143"/>
                  </a:cxn>
                  <a:cxn ang="0">
                    <a:pos x="197" y="178"/>
                  </a:cxn>
                  <a:cxn ang="0">
                    <a:pos x="112" y="223"/>
                  </a:cxn>
                  <a:cxn ang="0">
                    <a:pos x="103" y="232"/>
                  </a:cxn>
                  <a:cxn ang="0">
                    <a:pos x="98" y="241"/>
                  </a:cxn>
                  <a:cxn ang="0">
                    <a:pos x="98" y="246"/>
                  </a:cxn>
                  <a:cxn ang="0">
                    <a:pos x="98" y="254"/>
                  </a:cxn>
                  <a:cxn ang="0">
                    <a:pos x="103" y="263"/>
                  </a:cxn>
                  <a:cxn ang="0">
                    <a:pos x="112" y="268"/>
                  </a:cxn>
                  <a:cxn ang="0">
                    <a:pos x="121" y="268"/>
                  </a:cxn>
                  <a:cxn ang="0">
                    <a:pos x="130" y="263"/>
                  </a:cxn>
                  <a:cxn ang="0">
                    <a:pos x="241" y="201"/>
                  </a:cxn>
                  <a:cxn ang="0">
                    <a:pos x="366" y="272"/>
                  </a:cxn>
                  <a:cxn ang="0">
                    <a:pos x="393" y="228"/>
                  </a:cxn>
                  <a:cxn ang="0">
                    <a:pos x="268" y="156"/>
                  </a:cxn>
                  <a:cxn ang="0">
                    <a:pos x="268" y="22"/>
                  </a:cxn>
                  <a:cxn ang="0">
                    <a:pos x="268" y="13"/>
                  </a:cxn>
                  <a:cxn ang="0">
                    <a:pos x="264" y="9"/>
                  </a:cxn>
                  <a:cxn ang="0">
                    <a:pos x="255" y="4"/>
                  </a:cxn>
                  <a:cxn ang="0">
                    <a:pos x="250" y="0"/>
                  </a:cxn>
                  <a:cxn ang="0">
                    <a:pos x="241" y="0"/>
                  </a:cxn>
                  <a:cxn ang="0">
                    <a:pos x="232" y="4"/>
                  </a:cxn>
                  <a:cxn ang="0">
                    <a:pos x="228" y="13"/>
                  </a:cxn>
                  <a:cxn ang="0">
                    <a:pos x="228" y="22"/>
                  </a:cxn>
                  <a:cxn ang="0">
                    <a:pos x="223" y="129"/>
                  </a:cxn>
                  <a:cxn ang="0">
                    <a:pos x="165" y="94"/>
                  </a:cxn>
                  <a:cxn ang="0">
                    <a:pos x="170" y="18"/>
                  </a:cxn>
                  <a:cxn ang="0">
                    <a:pos x="165" y="9"/>
                  </a:cxn>
                  <a:cxn ang="0">
                    <a:pos x="161" y="4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39" y="0"/>
                  </a:cxn>
                  <a:cxn ang="0">
                    <a:pos x="134" y="4"/>
                  </a:cxn>
                  <a:cxn ang="0">
                    <a:pos x="130" y="9"/>
                  </a:cxn>
                  <a:cxn ang="0">
                    <a:pos x="125" y="18"/>
                  </a:cxn>
                  <a:cxn ang="0">
                    <a:pos x="121" y="7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76" name="Freeform 111"/>
              <p:cNvSpPr>
                <a:spLocks/>
              </p:cNvSpPr>
              <p:nvPr/>
            </p:nvSpPr>
            <p:spPr bwMode="auto">
              <a:xfrm>
                <a:off x="982" y="625"/>
                <a:ext cx="393" cy="278"/>
              </a:xfrm>
              <a:custGeom>
                <a:avLst/>
                <a:gdLst/>
                <a:ahLst/>
                <a:cxnLst>
                  <a:cxn ang="0">
                    <a:pos x="98" y="156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23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9" y="246"/>
                  </a:cxn>
                  <a:cxn ang="0">
                    <a:pos x="14" y="250"/>
                  </a:cxn>
                  <a:cxn ang="0">
                    <a:pos x="23" y="250"/>
                  </a:cxn>
                  <a:cxn ang="0">
                    <a:pos x="36" y="250"/>
                  </a:cxn>
                  <a:cxn ang="0">
                    <a:pos x="125" y="196"/>
                  </a:cxn>
                  <a:cxn ang="0">
                    <a:pos x="125" y="250"/>
                  </a:cxn>
                  <a:cxn ang="0">
                    <a:pos x="125" y="263"/>
                  </a:cxn>
                  <a:cxn ang="0">
                    <a:pos x="130" y="268"/>
                  </a:cxn>
                  <a:cxn ang="0">
                    <a:pos x="139" y="272"/>
                  </a:cxn>
                  <a:cxn ang="0">
                    <a:pos x="143" y="277"/>
                  </a:cxn>
                  <a:cxn ang="0">
                    <a:pos x="152" y="277"/>
                  </a:cxn>
                  <a:cxn ang="0">
                    <a:pos x="161" y="272"/>
                  </a:cxn>
                  <a:cxn ang="0">
                    <a:pos x="165" y="263"/>
                  </a:cxn>
                  <a:cxn ang="0">
                    <a:pos x="165" y="254"/>
                  </a:cxn>
                  <a:cxn ang="0">
                    <a:pos x="165" y="178"/>
                  </a:cxn>
                  <a:cxn ang="0">
                    <a:pos x="223" y="143"/>
                  </a:cxn>
                  <a:cxn ang="0">
                    <a:pos x="223" y="241"/>
                  </a:cxn>
                  <a:cxn ang="0">
                    <a:pos x="223" y="250"/>
                  </a:cxn>
                  <a:cxn ang="0">
                    <a:pos x="228" y="259"/>
                  </a:cxn>
                  <a:cxn ang="0">
                    <a:pos x="237" y="263"/>
                  </a:cxn>
                  <a:cxn ang="0">
                    <a:pos x="246" y="268"/>
                  </a:cxn>
                  <a:cxn ang="0">
                    <a:pos x="255" y="268"/>
                  </a:cxn>
                  <a:cxn ang="0">
                    <a:pos x="259" y="263"/>
                  </a:cxn>
                  <a:cxn ang="0">
                    <a:pos x="264" y="254"/>
                  </a:cxn>
                  <a:cxn ang="0">
                    <a:pos x="268" y="246"/>
                  </a:cxn>
                  <a:cxn ang="0">
                    <a:pos x="268" y="116"/>
                  </a:cxn>
                  <a:cxn ang="0">
                    <a:pos x="393" y="44"/>
                  </a:cxn>
                  <a:cxn ang="0">
                    <a:pos x="366" y="0"/>
                  </a:cxn>
                  <a:cxn ang="0">
                    <a:pos x="241" y="71"/>
                  </a:cxn>
                  <a:cxn ang="0">
                    <a:pos x="125" y="4"/>
                  </a:cxn>
                  <a:cxn ang="0">
                    <a:pos x="121" y="0"/>
                  </a:cxn>
                  <a:cxn ang="0">
                    <a:pos x="112" y="0"/>
                  </a:cxn>
                  <a:cxn ang="0">
                    <a:pos x="103" y="4"/>
                  </a:cxn>
                  <a:cxn ang="0">
                    <a:pos x="98" y="9"/>
                  </a:cxn>
                  <a:cxn ang="0">
                    <a:pos x="94" y="18"/>
                  </a:cxn>
                  <a:cxn ang="0">
                    <a:pos x="94" y="26"/>
                  </a:cxn>
                  <a:cxn ang="0">
                    <a:pos x="98" y="35"/>
                  </a:cxn>
                  <a:cxn ang="0">
                    <a:pos x="107" y="40"/>
                  </a:cxn>
                  <a:cxn ang="0">
                    <a:pos x="197" y="98"/>
                  </a:cxn>
                  <a:cxn ang="0">
                    <a:pos x="139" y="129"/>
                  </a:cxn>
                  <a:cxn ang="0">
                    <a:pos x="72" y="89"/>
                  </a:cxn>
                  <a:cxn ang="0">
                    <a:pos x="63" y="85"/>
                  </a:cxn>
                  <a:cxn ang="0">
                    <a:pos x="58" y="85"/>
                  </a:cxn>
                  <a:cxn ang="0">
                    <a:pos x="49" y="89"/>
                  </a:cxn>
                  <a:cxn ang="0">
                    <a:pos x="45" y="98"/>
                  </a:cxn>
                  <a:cxn ang="0">
                    <a:pos x="45" y="102"/>
                  </a:cxn>
                  <a:cxn ang="0">
                    <a:pos x="45" y="111"/>
                  </a:cxn>
                  <a:cxn ang="0">
                    <a:pos x="45" y="120"/>
                  </a:cxn>
                  <a:cxn ang="0">
                    <a:pos x="54" y="125"/>
                  </a:cxn>
                  <a:cxn ang="0">
                    <a:pos x="98" y="156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77" name="Freeform 112"/>
              <p:cNvSpPr>
                <a:spLocks/>
              </p:cNvSpPr>
              <p:nvPr/>
            </p:nvSpPr>
            <p:spPr bwMode="auto">
              <a:xfrm>
                <a:off x="1209" y="648"/>
                <a:ext cx="300" cy="438"/>
              </a:xfrm>
              <a:custGeom>
                <a:avLst/>
                <a:gdLst/>
                <a:ahLst/>
                <a:cxnLst>
                  <a:cxn ang="0">
                    <a:pos x="125" y="313"/>
                  </a:cxn>
                  <a:cxn ang="0">
                    <a:pos x="125" y="411"/>
                  </a:cxn>
                  <a:cxn ang="0">
                    <a:pos x="129" y="425"/>
                  </a:cxn>
                  <a:cxn ang="0">
                    <a:pos x="134" y="429"/>
                  </a:cxn>
                  <a:cxn ang="0">
                    <a:pos x="143" y="434"/>
                  </a:cxn>
                  <a:cxn ang="0">
                    <a:pos x="147" y="438"/>
                  </a:cxn>
                  <a:cxn ang="0">
                    <a:pos x="156" y="434"/>
                  </a:cxn>
                  <a:cxn ang="0">
                    <a:pos x="165" y="429"/>
                  </a:cxn>
                  <a:cxn ang="0">
                    <a:pos x="174" y="425"/>
                  </a:cxn>
                  <a:cxn ang="0">
                    <a:pos x="174" y="411"/>
                  </a:cxn>
                  <a:cxn ang="0">
                    <a:pos x="174" y="308"/>
                  </a:cxn>
                  <a:cxn ang="0">
                    <a:pos x="223" y="335"/>
                  </a:cxn>
                  <a:cxn ang="0">
                    <a:pos x="232" y="340"/>
                  </a:cxn>
                  <a:cxn ang="0">
                    <a:pos x="241" y="340"/>
                  </a:cxn>
                  <a:cxn ang="0">
                    <a:pos x="250" y="335"/>
                  </a:cxn>
                  <a:cxn ang="0">
                    <a:pos x="254" y="331"/>
                  </a:cxn>
                  <a:cxn ang="0">
                    <a:pos x="254" y="322"/>
                  </a:cxn>
                  <a:cxn ang="0">
                    <a:pos x="254" y="317"/>
                  </a:cxn>
                  <a:cxn ang="0">
                    <a:pos x="254" y="308"/>
                  </a:cxn>
                  <a:cxn ang="0">
                    <a:pos x="245" y="300"/>
                  </a:cxn>
                  <a:cxn ang="0">
                    <a:pos x="178" y="264"/>
                  </a:cxn>
                  <a:cxn ang="0">
                    <a:pos x="178" y="192"/>
                  </a:cxn>
                  <a:cxn ang="0">
                    <a:pos x="263" y="246"/>
                  </a:cxn>
                  <a:cxn ang="0">
                    <a:pos x="272" y="250"/>
                  </a:cxn>
                  <a:cxn ang="0">
                    <a:pos x="281" y="250"/>
                  </a:cxn>
                  <a:cxn ang="0">
                    <a:pos x="290" y="246"/>
                  </a:cxn>
                  <a:cxn ang="0">
                    <a:pos x="294" y="241"/>
                  </a:cxn>
                  <a:cxn ang="0">
                    <a:pos x="299" y="232"/>
                  </a:cxn>
                  <a:cxn ang="0">
                    <a:pos x="299" y="224"/>
                  </a:cxn>
                  <a:cxn ang="0">
                    <a:pos x="294" y="215"/>
                  </a:cxn>
                  <a:cxn ang="0">
                    <a:pos x="285" y="210"/>
                  </a:cxn>
                  <a:cxn ang="0">
                    <a:pos x="178" y="143"/>
                  </a:cxn>
                  <a:cxn ang="0">
                    <a:pos x="178" y="0"/>
                  </a:cxn>
                  <a:cxn ang="0">
                    <a:pos x="125" y="0"/>
                  </a:cxn>
                  <a:cxn ang="0">
                    <a:pos x="125" y="143"/>
                  </a:cxn>
                  <a:cxn ang="0">
                    <a:pos x="9" y="210"/>
                  </a:cxn>
                  <a:cxn ang="0">
                    <a:pos x="4" y="215"/>
                  </a:cxn>
                  <a:cxn ang="0">
                    <a:pos x="0" y="224"/>
                  </a:cxn>
                  <a:cxn ang="0">
                    <a:pos x="0" y="232"/>
                  </a:cxn>
                  <a:cxn ang="0">
                    <a:pos x="0" y="237"/>
                  </a:cxn>
                  <a:cxn ang="0">
                    <a:pos x="4" y="246"/>
                  </a:cxn>
                  <a:cxn ang="0">
                    <a:pos x="13" y="250"/>
                  </a:cxn>
                  <a:cxn ang="0">
                    <a:pos x="22" y="250"/>
                  </a:cxn>
                  <a:cxn ang="0">
                    <a:pos x="31" y="246"/>
                  </a:cxn>
                  <a:cxn ang="0">
                    <a:pos x="125" y="197"/>
                  </a:cxn>
                  <a:cxn ang="0">
                    <a:pos x="125" y="264"/>
                  </a:cxn>
                  <a:cxn ang="0">
                    <a:pos x="53" y="300"/>
                  </a:cxn>
                  <a:cxn ang="0">
                    <a:pos x="49" y="304"/>
                  </a:cxn>
                  <a:cxn ang="0">
                    <a:pos x="44" y="313"/>
                  </a:cxn>
                  <a:cxn ang="0">
                    <a:pos x="44" y="322"/>
                  </a:cxn>
                  <a:cxn ang="0">
                    <a:pos x="49" y="326"/>
                  </a:cxn>
                  <a:cxn ang="0">
                    <a:pos x="53" y="331"/>
                  </a:cxn>
                  <a:cxn ang="0">
                    <a:pos x="62" y="335"/>
                  </a:cxn>
                  <a:cxn ang="0">
                    <a:pos x="67" y="335"/>
                  </a:cxn>
                  <a:cxn ang="0">
                    <a:pos x="76" y="335"/>
                  </a:cxn>
                  <a:cxn ang="0">
                    <a:pos x="125" y="313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78" name="Freeform 113"/>
              <p:cNvSpPr>
                <a:spLocks/>
              </p:cNvSpPr>
              <p:nvPr/>
            </p:nvSpPr>
            <p:spPr bwMode="auto">
              <a:xfrm>
                <a:off x="1348" y="625"/>
                <a:ext cx="393" cy="273"/>
              </a:xfrm>
              <a:custGeom>
                <a:avLst/>
                <a:gdLst/>
                <a:ahLst/>
                <a:cxnLst>
                  <a:cxn ang="0">
                    <a:pos x="272" y="201"/>
                  </a:cxn>
                  <a:cxn ang="0">
                    <a:pos x="357" y="250"/>
                  </a:cxn>
                  <a:cxn ang="0">
                    <a:pos x="366" y="254"/>
                  </a:cxn>
                  <a:cxn ang="0">
                    <a:pos x="375" y="254"/>
                  </a:cxn>
                  <a:cxn ang="0">
                    <a:pos x="384" y="250"/>
                  </a:cxn>
                  <a:cxn ang="0">
                    <a:pos x="388" y="241"/>
                  </a:cxn>
                  <a:cxn ang="0">
                    <a:pos x="393" y="232"/>
                  </a:cxn>
                  <a:cxn ang="0">
                    <a:pos x="393" y="223"/>
                  </a:cxn>
                  <a:cxn ang="0">
                    <a:pos x="388" y="214"/>
                  </a:cxn>
                  <a:cxn ang="0">
                    <a:pos x="384" y="210"/>
                  </a:cxn>
                  <a:cxn ang="0">
                    <a:pos x="295" y="156"/>
                  </a:cxn>
                  <a:cxn ang="0">
                    <a:pos x="339" y="129"/>
                  </a:cxn>
                  <a:cxn ang="0">
                    <a:pos x="348" y="125"/>
                  </a:cxn>
                  <a:cxn ang="0">
                    <a:pos x="353" y="116"/>
                  </a:cxn>
                  <a:cxn ang="0">
                    <a:pos x="353" y="107"/>
                  </a:cxn>
                  <a:cxn ang="0">
                    <a:pos x="353" y="98"/>
                  </a:cxn>
                  <a:cxn ang="0">
                    <a:pos x="344" y="94"/>
                  </a:cxn>
                  <a:cxn ang="0">
                    <a:pos x="339" y="89"/>
                  </a:cxn>
                  <a:cxn ang="0">
                    <a:pos x="330" y="89"/>
                  </a:cxn>
                  <a:cxn ang="0">
                    <a:pos x="321" y="89"/>
                  </a:cxn>
                  <a:cxn ang="0">
                    <a:pos x="254" y="129"/>
                  </a:cxn>
                  <a:cxn ang="0">
                    <a:pos x="196" y="94"/>
                  </a:cxn>
                  <a:cxn ang="0">
                    <a:pos x="281" y="49"/>
                  </a:cxn>
                  <a:cxn ang="0">
                    <a:pos x="290" y="40"/>
                  </a:cxn>
                  <a:cxn ang="0">
                    <a:pos x="295" y="31"/>
                  </a:cxn>
                  <a:cxn ang="0">
                    <a:pos x="295" y="26"/>
                  </a:cxn>
                  <a:cxn ang="0">
                    <a:pos x="295" y="18"/>
                  </a:cxn>
                  <a:cxn ang="0">
                    <a:pos x="290" y="9"/>
                  </a:cxn>
                  <a:cxn ang="0">
                    <a:pos x="281" y="4"/>
                  </a:cxn>
                  <a:cxn ang="0">
                    <a:pos x="272" y="4"/>
                  </a:cxn>
                  <a:cxn ang="0">
                    <a:pos x="263" y="9"/>
                  </a:cxn>
                  <a:cxn ang="0">
                    <a:pos x="152" y="71"/>
                  </a:cxn>
                  <a:cxn ang="0">
                    <a:pos x="27" y="0"/>
                  </a:cxn>
                  <a:cxn ang="0">
                    <a:pos x="0" y="44"/>
                  </a:cxn>
                  <a:cxn ang="0">
                    <a:pos x="125" y="116"/>
                  </a:cxn>
                  <a:cxn ang="0">
                    <a:pos x="125" y="250"/>
                  </a:cxn>
                  <a:cxn ang="0">
                    <a:pos x="125" y="259"/>
                  </a:cxn>
                  <a:cxn ang="0">
                    <a:pos x="129" y="263"/>
                  </a:cxn>
                  <a:cxn ang="0">
                    <a:pos x="138" y="268"/>
                  </a:cxn>
                  <a:cxn ang="0">
                    <a:pos x="143" y="272"/>
                  </a:cxn>
                  <a:cxn ang="0">
                    <a:pos x="152" y="272"/>
                  </a:cxn>
                  <a:cxn ang="0">
                    <a:pos x="161" y="268"/>
                  </a:cxn>
                  <a:cxn ang="0">
                    <a:pos x="165" y="259"/>
                  </a:cxn>
                  <a:cxn ang="0">
                    <a:pos x="165" y="250"/>
                  </a:cxn>
                  <a:cxn ang="0">
                    <a:pos x="170" y="143"/>
                  </a:cxn>
                  <a:cxn ang="0">
                    <a:pos x="228" y="178"/>
                  </a:cxn>
                  <a:cxn ang="0">
                    <a:pos x="223" y="254"/>
                  </a:cxn>
                  <a:cxn ang="0">
                    <a:pos x="228" y="263"/>
                  </a:cxn>
                  <a:cxn ang="0">
                    <a:pos x="232" y="268"/>
                  </a:cxn>
                  <a:cxn ang="0">
                    <a:pos x="237" y="272"/>
                  </a:cxn>
                  <a:cxn ang="0">
                    <a:pos x="245" y="272"/>
                  </a:cxn>
                  <a:cxn ang="0">
                    <a:pos x="254" y="272"/>
                  </a:cxn>
                  <a:cxn ang="0">
                    <a:pos x="259" y="268"/>
                  </a:cxn>
                  <a:cxn ang="0">
                    <a:pos x="263" y="263"/>
                  </a:cxn>
                  <a:cxn ang="0">
                    <a:pos x="268" y="254"/>
                  </a:cxn>
                  <a:cxn ang="0">
                    <a:pos x="272" y="20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79" name="Freeform 114"/>
              <p:cNvSpPr>
                <a:spLocks/>
              </p:cNvSpPr>
              <p:nvPr/>
            </p:nvSpPr>
            <p:spPr bwMode="auto">
              <a:xfrm>
                <a:off x="1348" y="392"/>
                <a:ext cx="393" cy="278"/>
              </a:xfrm>
              <a:custGeom>
                <a:avLst/>
                <a:gdLst/>
                <a:ahLst/>
                <a:cxnLst>
                  <a:cxn ang="0">
                    <a:pos x="295" y="121"/>
                  </a:cxn>
                  <a:cxn ang="0">
                    <a:pos x="384" y="72"/>
                  </a:cxn>
                  <a:cxn ang="0">
                    <a:pos x="393" y="63"/>
                  </a:cxn>
                  <a:cxn ang="0">
                    <a:pos x="393" y="54"/>
                  </a:cxn>
                  <a:cxn ang="0">
                    <a:pos x="393" y="49"/>
                  </a:cxn>
                  <a:cxn ang="0">
                    <a:pos x="393" y="40"/>
                  </a:cxn>
                  <a:cxn ang="0">
                    <a:pos x="384" y="31"/>
                  </a:cxn>
                  <a:cxn ang="0">
                    <a:pos x="379" y="27"/>
                  </a:cxn>
                  <a:cxn ang="0">
                    <a:pos x="370" y="27"/>
                  </a:cxn>
                  <a:cxn ang="0">
                    <a:pos x="357" y="27"/>
                  </a:cxn>
                  <a:cxn ang="0">
                    <a:pos x="268" y="81"/>
                  </a:cxn>
                  <a:cxn ang="0">
                    <a:pos x="268" y="27"/>
                  </a:cxn>
                  <a:cxn ang="0">
                    <a:pos x="268" y="14"/>
                  </a:cxn>
                  <a:cxn ang="0">
                    <a:pos x="263" y="9"/>
                  </a:cxn>
                  <a:cxn ang="0">
                    <a:pos x="254" y="5"/>
                  </a:cxn>
                  <a:cxn ang="0">
                    <a:pos x="250" y="0"/>
                  </a:cxn>
                  <a:cxn ang="0">
                    <a:pos x="241" y="5"/>
                  </a:cxn>
                  <a:cxn ang="0">
                    <a:pos x="232" y="5"/>
                  </a:cxn>
                  <a:cxn ang="0">
                    <a:pos x="228" y="14"/>
                  </a:cxn>
                  <a:cxn ang="0">
                    <a:pos x="228" y="23"/>
                  </a:cxn>
                  <a:cxn ang="0">
                    <a:pos x="228" y="99"/>
                  </a:cxn>
                  <a:cxn ang="0">
                    <a:pos x="170" y="134"/>
                  </a:cxn>
                  <a:cxn ang="0">
                    <a:pos x="170" y="36"/>
                  </a:cxn>
                  <a:cxn ang="0">
                    <a:pos x="170" y="27"/>
                  </a:cxn>
                  <a:cxn ang="0">
                    <a:pos x="165" y="18"/>
                  </a:cxn>
                  <a:cxn ang="0">
                    <a:pos x="156" y="14"/>
                  </a:cxn>
                  <a:cxn ang="0">
                    <a:pos x="147" y="9"/>
                  </a:cxn>
                  <a:cxn ang="0">
                    <a:pos x="138" y="9"/>
                  </a:cxn>
                  <a:cxn ang="0">
                    <a:pos x="134" y="14"/>
                  </a:cxn>
                  <a:cxn ang="0">
                    <a:pos x="129" y="23"/>
                  </a:cxn>
                  <a:cxn ang="0">
                    <a:pos x="125" y="31"/>
                  </a:cxn>
                  <a:cxn ang="0">
                    <a:pos x="125" y="161"/>
                  </a:cxn>
                  <a:cxn ang="0">
                    <a:pos x="0" y="233"/>
                  </a:cxn>
                  <a:cxn ang="0">
                    <a:pos x="27" y="277"/>
                  </a:cxn>
                  <a:cxn ang="0">
                    <a:pos x="152" y="206"/>
                  </a:cxn>
                  <a:cxn ang="0">
                    <a:pos x="268" y="273"/>
                  </a:cxn>
                  <a:cxn ang="0">
                    <a:pos x="272" y="277"/>
                  </a:cxn>
                  <a:cxn ang="0">
                    <a:pos x="281" y="277"/>
                  </a:cxn>
                  <a:cxn ang="0">
                    <a:pos x="290" y="273"/>
                  </a:cxn>
                  <a:cxn ang="0">
                    <a:pos x="295" y="268"/>
                  </a:cxn>
                  <a:cxn ang="0">
                    <a:pos x="299" y="259"/>
                  </a:cxn>
                  <a:cxn ang="0">
                    <a:pos x="299" y="251"/>
                  </a:cxn>
                  <a:cxn ang="0">
                    <a:pos x="295" y="242"/>
                  </a:cxn>
                  <a:cxn ang="0">
                    <a:pos x="286" y="237"/>
                  </a:cxn>
                  <a:cxn ang="0">
                    <a:pos x="196" y="179"/>
                  </a:cxn>
                  <a:cxn ang="0">
                    <a:pos x="254" y="148"/>
                  </a:cxn>
                  <a:cxn ang="0">
                    <a:pos x="321" y="188"/>
                  </a:cxn>
                  <a:cxn ang="0">
                    <a:pos x="330" y="192"/>
                  </a:cxn>
                  <a:cxn ang="0">
                    <a:pos x="335" y="192"/>
                  </a:cxn>
                  <a:cxn ang="0">
                    <a:pos x="344" y="188"/>
                  </a:cxn>
                  <a:cxn ang="0">
                    <a:pos x="348" y="179"/>
                  </a:cxn>
                  <a:cxn ang="0">
                    <a:pos x="348" y="175"/>
                  </a:cxn>
                  <a:cxn ang="0">
                    <a:pos x="348" y="166"/>
                  </a:cxn>
                  <a:cxn ang="0">
                    <a:pos x="348" y="157"/>
                  </a:cxn>
                  <a:cxn ang="0">
                    <a:pos x="339" y="152"/>
                  </a:cxn>
                  <a:cxn ang="0">
                    <a:pos x="295" y="12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0" name="Freeform 115"/>
              <p:cNvSpPr>
                <a:spLocks/>
              </p:cNvSpPr>
              <p:nvPr/>
            </p:nvSpPr>
            <p:spPr bwMode="auto">
              <a:xfrm>
                <a:off x="1232" y="537"/>
                <a:ext cx="264" cy="22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9" y="67"/>
                  </a:cxn>
                  <a:cxn ang="0">
                    <a:pos x="67" y="0"/>
                  </a:cxn>
                  <a:cxn ang="0">
                    <a:pos x="134" y="23"/>
                  </a:cxn>
                  <a:cxn ang="0">
                    <a:pos x="201" y="0"/>
                  </a:cxn>
                  <a:cxn ang="0">
                    <a:pos x="214" y="67"/>
                  </a:cxn>
                  <a:cxn ang="0">
                    <a:pos x="263" y="116"/>
                  </a:cxn>
                  <a:cxn ang="0">
                    <a:pos x="214" y="161"/>
                  </a:cxn>
                  <a:cxn ang="0">
                    <a:pos x="201" y="228"/>
                  </a:cxn>
                  <a:cxn ang="0">
                    <a:pos x="134" y="210"/>
                  </a:cxn>
                  <a:cxn ang="0">
                    <a:pos x="67" y="228"/>
                  </a:cxn>
                  <a:cxn ang="0">
                    <a:pos x="49" y="161"/>
                  </a:cxn>
                  <a:cxn ang="0">
                    <a:pos x="0" y="116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21526" name="Rectangle 116"/>
            <p:cNvSpPr>
              <a:spLocks noChangeArrowheads="1"/>
            </p:cNvSpPr>
            <p:nvPr/>
          </p:nvSpPr>
          <p:spPr bwMode="auto">
            <a:xfrm>
              <a:off x="1968" y="1296"/>
              <a:ext cx="124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800">
                  <a:solidFill>
                    <a:srgbClr val="000000"/>
                  </a:solidFill>
                  <a:latin typeface="Times New Roman" pitchFamily="18" charset="0"/>
                </a:rPr>
                <a:t>отягощение</a:t>
              </a: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27" name="Line 117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7BA6F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511" name="Group 63"/>
          <p:cNvGrpSpPr>
            <a:grpSpLocks/>
          </p:cNvGrpSpPr>
          <p:nvPr/>
        </p:nvGrpSpPr>
        <p:grpSpPr bwMode="auto">
          <a:xfrm>
            <a:off x="4067175" y="5857875"/>
            <a:ext cx="3814763" cy="612775"/>
            <a:chOff x="1437" y="1296"/>
            <a:chExt cx="2403" cy="386"/>
          </a:xfrm>
        </p:grpSpPr>
        <p:grpSp>
          <p:nvGrpSpPr>
            <p:cNvPr id="21515" name="Group 64"/>
            <p:cNvGrpSpPr>
              <a:grpSpLocks/>
            </p:cNvGrpSpPr>
            <p:nvPr/>
          </p:nvGrpSpPr>
          <p:grpSpPr bwMode="auto">
            <a:xfrm>
              <a:off x="1437" y="1296"/>
              <a:ext cx="334" cy="386"/>
              <a:chOff x="982" y="214"/>
              <a:chExt cx="759" cy="872"/>
            </a:xfrm>
          </p:grpSpPr>
          <p:sp>
            <p:nvSpPr>
              <p:cNvPr id="85" name="Freeform 65"/>
              <p:cNvSpPr>
                <a:spLocks/>
              </p:cNvSpPr>
              <p:nvPr/>
            </p:nvSpPr>
            <p:spPr bwMode="auto">
              <a:xfrm>
                <a:off x="1214" y="214"/>
                <a:ext cx="300" cy="434"/>
              </a:xfrm>
              <a:custGeom>
                <a:avLst/>
                <a:gdLst/>
                <a:ahLst/>
                <a:cxnLst>
                  <a:cxn ang="0">
                    <a:pos x="174" y="121"/>
                  </a:cxn>
                  <a:cxn ang="0">
                    <a:pos x="174" y="23"/>
                  </a:cxn>
                  <a:cxn ang="0">
                    <a:pos x="170" y="9"/>
                  </a:cxn>
                  <a:cxn ang="0">
                    <a:pos x="165" y="5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34" y="5"/>
                  </a:cxn>
                  <a:cxn ang="0">
                    <a:pos x="125" y="9"/>
                  </a:cxn>
                  <a:cxn ang="0">
                    <a:pos x="125" y="23"/>
                  </a:cxn>
                  <a:cxn ang="0">
                    <a:pos x="125" y="126"/>
                  </a:cxn>
                  <a:cxn ang="0">
                    <a:pos x="76" y="99"/>
                  </a:cxn>
                  <a:cxn ang="0">
                    <a:pos x="67" y="94"/>
                  </a:cxn>
                  <a:cxn ang="0">
                    <a:pos x="58" y="94"/>
                  </a:cxn>
                  <a:cxn ang="0">
                    <a:pos x="49" y="99"/>
                  </a:cxn>
                  <a:cxn ang="0">
                    <a:pos x="45" y="103"/>
                  </a:cxn>
                  <a:cxn ang="0">
                    <a:pos x="40" y="112"/>
                  </a:cxn>
                  <a:cxn ang="0">
                    <a:pos x="45" y="117"/>
                  </a:cxn>
                  <a:cxn ang="0">
                    <a:pos x="45" y="126"/>
                  </a:cxn>
                  <a:cxn ang="0">
                    <a:pos x="54" y="134"/>
                  </a:cxn>
                  <a:cxn ang="0">
                    <a:pos x="121" y="170"/>
                  </a:cxn>
                  <a:cxn ang="0">
                    <a:pos x="121" y="242"/>
                  </a:cxn>
                  <a:cxn ang="0">
                    <a:pos x="36" y="188"/>
                  </a:cxn>
                  <a:cxn ang="0">
                    <a:pos x="27" y="184"/>
                  </a:cxn>
                  <a:cxn ang="0">
                    <a:pos x="18" y="184"/>
                  </a:cxn>
                  <a:cxn ang="0">
                    <a:pos x="9" y="188"/>
                  </a:cxn>
                  <a:cxn ang="0">
                    <a:pos x="5" y="193"/>
                  </a:cxn>
                  <a:cxn ang="0">
                    <a:pos x="0" y="202"/>
                  </a:cxn>
                  <a:cxn ang="0">
                    <a:pos x="0" y="210"/>
                  </a:cxn>
                  <a:cxn ang="0">
                    <a:pos x="5" y="219"/>
                  </a:cxn>
                  <a:cxn ang="0">
                    <a:pos x="14" y="224"/>
                  </a:cxn>
                  <a:cxn ang="0">
                    <a:pos x="121" y="291"/>
                  </a:cxn>
                  <a:cxn ang="0">
                    <a:pos x="121" y="434"/>
                  </a:cxn>
                  <a:cxn ang="0">
                    <a:pos x="174" y="434"/>
                  </a:cxn>
                  <a:cxn ang="0">
                    <a:pos x="174" y="291"/>
                  </a:cxn>
                  <a:cxn ang="0">
                    <a:pos x="290" y="224"/>
                  </a:cxn>
                  <a:cxn ang="0">
                    <a:pos x="295" y="219"/>
                  </a:cxn>
                  <a:cxn ang="0">
                    <a:pos x="299" y="210"/>
                  </a:cxn>
                  <a:cxn ang="0">
                    <a:pos x="299" y="202"/>
                  </a:cxn>
                  <a:cxn ang="0">
                    <a:pos x="299" y="197"/>
                  </a:cxn>
                  <a:cxn ang="0">
                    <a:pos x="295" y="188"/>
                  </a:cxn>
                  <a:cxn ang="0">
                    <a:pos x="286" y="184"/>
                  </a:cxn>
                  <a:cxn ang="0">
                    <a:pos x="277" y="184"/>
                  </a:cxn>
                  <a:cxn ang="0">
                    <a:pos x="268" y="188"/>
                  </a:cxn>
                  <a:cxn ang="0">
                    <a:pos x="174" y="237"/>
                  </a:cxn>
                  <a:cxn ang="0">
                    <a:pos x="174" y="170"/>
                  </a:cxn>
                  <a:cxn ang="0">
                    <a:pos x="246" y="134"/>
                  </a:cxn>
                  <a:cxn ang="0">
                    <a:pos x="250" y="130"/>
                  </a:cxn>
                  <a:cxn ang="0">
                    <a:pos x="255" y="121"/>
                  </a:cxn>
                  <a:cxn ang="0">
                    <a:pos x="255" y="112"/>
                  </a:cxn>
                  <a:cxn ang="0">
                    <a:pos x="250" y="108"/>
                  </a:cxn>
                  <a:cxn ang="0">
                    <a:pos x="246" y="103"/>
                  </a:cxn>
                  <a:cxn ang="0">
                    <a:pos x="237" y="99"/>
                  </a:cxn>
                  <a:cxn ang="0">
                    <a:pos x="232" y="99"/>
                  </a:cxn>
                  <a:cxn ang="0">
                    <a:pos x="223" y="99"/>
                  </a:cxn>
                  <a:cxn ang="0">
                    <a:pos x="174" y="12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6" name="Freeform 66"/>
              <p:cNvSpPr>
                <a:spLocks/>
              </p:cNvSpPr>
              <p:nvPr/>
            </p:nvSpPr>
            <p:spPr bwMode="auto">
              <a:xfrm>
                <a:off x="982" y="397"/>
                <a:ext cx="393" cy="273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8" y="18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5" y="58"/>
                  </a:cxn>
                  <a:cxn ang="0">
                    <a:pos x="9" y="62"/>
                  </a:cxn>
                  <a:cxn ang="0">
                    <a:pos x="98" y="116"/>
                  </a:cxn>
                  <a:cxn ang="0">
                    <a:pos x="54" y="143"/>
                  </a:cxn>
                  <a:cxn ang="0">
                    <a:pos x="45" y="147"/>
                  </a:cxn>
                  <a:cxn ang="0">
                    <a:pos x="40" y="156"/>
                  </a:cxn>
                  <a:cxn ang="0">
                    <a:pos x="40" y="165"/>
                  </a:cxn>
                  <a:cxn ang="0">
                    <a:pos x="40" y="174"/>
                  </a:cxn>
                  <a:cxn ang="0">
                    <a:pos x="49" y="178"/>
                  </a:cxn>
                  <a:cxn ang="0">
                    <a:pos x="54" y="183"/>
                  </a:cxn>
                  <a:cxn ang="0">
                    <a:pos x="63" y="183"/>
                  </a:cxn>
                  <a:cxn ang="0">
                    <a:pos x="72" y="183"/>
                  </a:cxn>
                  <a:cxn ang="0">
                    <a:pos x="139" y="143"/>
                  </a:cxn>
                  <a:cxn ang="0">
                    <a:pos x="197" y="178"/>
                  </a:cxn>
                  <a:cxn ang="0">
                    <a:pos x="112" y="223"/>
                  </a:cxn>
                  <a:cxn ang="0">
                    <a:pos x="103" y="232"/>
                  </a:cxn>
                  <a:cxn ang="0">
                    <a:pos x="98" y="241"/>
                  </a:cxn>
                  <a:cxn ang="0">
                    <a:pos x="98" y="246"/>
                  </a:cxn>
                  <a:cxn ang="0">
                    <a:pos x="98" y="254"/>
                  </a:cxn>
                  <a:cxn ang="0">
                    <a:pos x="103" y="263"/>
                  </a:cxn>
                  <a:cxn ang="0">
                    <a:pos x="112" y="268"/>
                  </a:cxn>
                  <a:cxn ang="0">
                    <a:pos x="121" y="268"/>
                  </a:cxn>
                  <a:cxn ang="0">
                    <a:pos x="130" y="263"/>
                  </a:cxn>
                  <a:cxn ang="0">
                    <a:pos x="241" y="201"/>
                  </a:cxn>
                  <a:cxn ang="0">
                    <a:pos x="366" y="272"/>
                  </a:cxn>
                  <a:cxn ang="0">
                    <a:pos x="393" y="228"/>
                  </a:cxn>
                  <a:cxn ang="0">
                    <a:pos x="268" y="156"/>
                  </a:cxn>
                  <a:cxn ang="0">
                    <a:pos x="268" y="22"/>
                  </a:cxn>
                  <a:cxn ang="0">
                    <a:pos x="268" y="13"/>
                  </a:cxn>
                  <a:cxn ang="0">
                    <a:pos x="264" y="9"/>
                  </a:cxn>
                  <a:cxn ang="0">
                    <a:pos x="255" y="4"/>
                  </a:cxn>
                  <a:cxn ang="0">
                    <a:pos x="250" y="0"/>
                  </a:cxn>
                  <a:cxn ang="0">
                    <a:pos x="241" y="0"/>
                  </a:cxn>
                  <a:cxn ang="0">
                    <a:pos x="232" y="4"/>
                  </a:cxn>
                  <a:cxn ang="0">
                    <a:pos x="228" y="13"/>
                  </a:cxn>
                  <a:cxn ang="0">
                    <a:pos x="228" y="22"/>
                  </a:cxn>
                  <a:cxn ang="0">
                    <a:pos x="223" y="129"/>
                  </a:cxn>
                  <a:cxn ang="0">
                    <a:pos x="165" y="94"/>
                  </a:cxn>
                  <a:cxn ang="0">
                    <a:pos x="170" y="18"/>
                  </a:cxn>
                  <a:cxn ang="0">
                    <a:pos x="165" y="9"/>
                  </a:cxn>
                  <a:cxn ang="0">
                    <a:pos x="161" y="4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39" y="0"/>
                  </a:cxn>
                  <a:cxn ang="0">
                    <a:pos x="134" y="4"/>
                  </a:cxn>
                  <a:cxn ang="0">
                    <a:pos x="130" y="9"/>
                  </a:cxn>
                  <a:cxn ang="0">
                    <a:pos x="125" y="18"/>
                  </a:cxn>
                  <a:cxn ang="0">
                    <a:pos x="121" y="7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7" name="Freeform 67"/>
              <p:cNvSpPr>
                <a:spLocks/>
              </p:cNvSpPr>
              <p:nvPr/>
            </p:nvSpPr>
            <p:spPr bwMode="auto">
              <a:xfrm>
                <a:off x="982" y="625"/>
                <a:ext cx="393" cy="278"/>
              </a:xfrm>
              <a:custGeom>
                <a:avLst/>
                <a:gdLst/>
                <a:ahLst/>
                <a:cxnLst>
                  <a:cxn ang="0">
                    <a:pos x="98" y="156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23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9" y="246"/>
                  </a:cxn>
                  <a:cxn ang="0">
                    <a:pos x="14" y="250"/>
                  </a:cxn>
                  <a:cxn ang="0">
                    <a:pos x="23" y="250"/>
                  </a:cxn>
                  <a:cxn ang="0">
                    <a:pos x="36" y="250"/>
                  </a:cxn>
                  <a:cxn ang="0">
                    <a:pos x="125" y="196"/>
                  </a:cxn>
                  <a:cxn ang="0">
                    <a:pos x="125" y="250"/>
                  </a:cxn>
                  <a:cxn ang="0">
                    <a:pos x="125" y="263"/>
                  </a:cxn>
                  <a:cxn ang="0">
                    <a:pos x="130" y="268"/>
                  </a:cxn>
                  <a:cxn ang="0">
                    <a:pos x="139" y="272"/>
                  </a:cxn>
                  <a:cxn ang="0">
                    <a:pos x="143" y="277"/>
                  </a:cxn>
                  <a:cxn ang="0">
                    <a:pos x="152" y="277"/>
                  </a:cxn>
                  <a:cxn ang="0">
                    <a:pos x="161" y="272"/>
                  </a:cxn>
                  <a:cxn ang="0">
                    <a:pos x="165" y="263"/>
                  </a:cxn>
                  <a:cxn ang="0">
                    <a:pos x="165" y="254"/>
                  </a:cxn>
                  <a:cxn ang="0">
                    <a:pos x="165" y="178"/>
                  </a:cxn>
                  <a:cxn ang="0">
                    <a:pos x="223" y="143"/>
                  </a:cxn>
                  <a:cxn ang="0">
                    <a:pos x="223" y="241"/>
                  </a:cxn>
                  <a:cxn ang="0">
                    <a:pos x="223" y="250"/>
                  </a:cxn>
                  <a:cxn ang="0">
                    <a:pos x="228" y="259"/>
                  </a:cxn>
                  <a:cxn ang="0">
                    <a:pos x="237" y="263"/>
                  </a:cxn>
                  <a:cxn ang="0">
                    <a:pos x="246" y="268"/>
                  </a:cxn>
                  <a:cxn ang="0">
                    <a:pos x="255" y="268"/>
                  </a:cxn>
                  <a:cxn ang="0">
                    <a:pos x="259" y="263"/>
                  </a:cxn>
                  <a:cxn ang="0">
                    <a:pos x="264" y="254"/>
                  </a:cxn>
                  <a:cxn ang="0">
                    <a:pos x="268" y="246"/>
                  </a:cxn>
                  <a:cxn ang="0">
                    <a:pos x="268" y="116"/>
                  </a:cxn>
                  <a:cxn ang="0">
                    <a:pos x="393" y="44"/>
                  </a:cxn>
                  <a:cxn ang="0">
                    <a:pos x="366" y="0"/>
                  </a:cxn>
                  <a:cxn ang="0">
                    <a:pos x="241" y="71"/>
                  </a:cxn>
                  <a:cxn ang="0">
                    <a:pos x="125" y="4"/>
                  </a:cxn>
                  <a:cxn ang="0">
                    <a:pos x="121" y="0"/>
                  </a:cxn>
                  <a:cxn ang="0">
                    <a:pos x="112" y="0"/>
                  </a:cxn>
                  <a:cxn ang="0">
                    <a:pos x="103" y="4"/>
                  </a:cxn>
                  <a:cxn ang="0">
                    <a:pos x="98" y="9"/>
                  </a:cxn>
                  <a:cxn ang="0">
                    <a:pos x="94" y="18"/>
                  </a:cxn>
                  <a:cxn ang="0">
                    <a:pos x="94" y="26"/>
                  </a:cxn>
                  <a:cxn ang="0">
                    <a:pos x="98" y="35"/>
                  </a:cxn>
                  <a:cxn ang="0">
                    <a:pos x="107" y="40"/>
                  </a:cxn>
                  <a:cxn ang="0">
                    <a:pos x="197" y="98"/>
                  </a:cxn>
                  <a:cxn ang="0">
                    <a:pos x="139" y="129"/>
                  </a:cxn>
                  <a:cxn ang="0">
                    <a:pos x="72" y="89"/>
                  </a:cxn>
                  <a:cxn ang="0">
                    <a:pos x="63" y="85"/>
                  </a:cxn>
                  <a:cxn ang="0">
                    <a:pos x="58" y="85"/>
                  </a:cxn>
                  <a:cxn ang="0">
                    <a:pos x="49" y="89"/>
                  </a:cxn>
                  <a:cxn ang="0">
                    <a:pos x="45" y="98"/>
                  </a:cxn>
                  <a:cxn ang="0">
                    <a:pos x="45" y="102"/>
                  </a:cxn>
                  <a:cxn ang="0">
                    <a:pos x="45" y="111"/>
                  </a:cxn>
                  <a:cxn ang="0">
                    <a:pos x="45" y="120"/>
                  </a:cxn>
                  <a:cxn ang="0">
                    <a:pos x="54" y="125"/>
                  </a:cxn>
                  <a:cxn ang="0">
                    <a:pos x="98" y="156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8" name="Freeform 68"/>
              <p:cNvSpPr>
                <a:spLocks/>
              </p:cNvSpPr>
              <p:nvPr/>
            </p:nvSpPr>
            <p:spPr bwMode="auto">
              <a:xfrm>
                <a:off x="1209" y="648"/>
                <a:ext cx="300" cy="438"/>
              </a:xfrm>
              <a:custGeom>
                <a:avLst/>
                <a:gdLst/>
                <a:ahLst/>
                <a:cxnLst>
                  <a:cxn ang="0">
                    <a:pos x="125" y="313"/>
                  </a:cxn>
                  <a:cxn ang="0">
                    <a:pos x="125" y="411"/>
                  </a:cxn>
                  <a:cxn ang="0">
                    <a:pos x="129" y="425"/>
                  </a:cxn>
                  <a:cxn ang="0">
                    <a:pos x="134" y="429"/>
                  </a:cxn>
                  <a:cxn ang="0">
                    <a:pos x="143" y="434"/>
                  </a:cxn>
                  <a:cxn ang="0">
                    <a:pos x="147" y="438"/>
                  </a:cxn>
                  <a:cxn ang="0">
                    <a:pos x="156" y="434"/>
                  </a:cxn>
                  <a:cxn ang="0">
                    <a:pos x="165" y="429"/>
                  </a:cxn>
                  <a:cxn ang="0">
                    <a:pos x="174" y="425"/>
                  </a:cxn>
                  <a:cxn ang="0">
                    <a:pos x="174" y="411"/>
                  </a:cxn>
                  <a:cxn ang="0">
                    <a:pos x="174" y="308"/>
                  </a:cxn>
                  <a:cxn ang="0">
                    <a:pos x="223" y="335"/>
                  </a:cxn>
                  <a:cxn ang="0">
                    <a:pos x="232" y="340"/>
                  </a:cxn>
                  <a:cxn ang="0">
                    <a:pos x="241" y="340"/>
                  </a:cxn>
                  <a:cxn ang="0">
                    <a:pos x="250" y="335"/>
                  </a:cxn>
                  <a:cxn ang="0">
                    <a:pos x="254" y="331"/>
                  </a:cxn>
                  <a:cxn ang="0">
                    <a:pos x="254" y="322"/>
                  </a:cxn>
                  <a:cxn ang="0">
                    <a:pos x="254" y="317"/>
                  </a:cxn>
                  <a:cxn ang="0">
                    <a:pos x="254" y="308"/>
                  </a:cxn>
                  <a:cxn ang="0">
                    <a:pos x="245" y="300"/>
                  </a:cxn>
                  <a:cxn ang="0">
                    <a:pos x="178" y="264"/>
                  </a:cxn>
                  <a:cxn ang="0">
                    <a:pos x="178" y="192"/>
                  </a:cxn>
                  <a:cxn ang="0">
                    <a:pos x="263" y="246"/>
                  </a:cxn>
                  <a:cxn ang="0">
                    <a:pos x="272" y="250"/>
                  </a:cxn>
                  <a:cxn ang="0">
                    <a:pos x="281" y="250"/>
                  </a:cxn>
                  <a:cxn ang="0">
                    <a:pos x="290" y="246"/>
                  </a:cxn>
                  <a:cxn ang="0">
                    <a:pos x="294" y="241"/>
                  </a:cxn>
                  <a:cxn ang="0">
                    <a:pos x="299" y="232"/>
                  </a:cxn>
                  <a:cxn ang="0">
                    <a:pos x="299" y="224"/>
                  </a:cxn>
                  <a:cxn ang="0">
                    <a:pos x="294" y="215"/>
                  </a:cxn>
                  <a:cxn ang="0">
                    <a:pos x="285" y="210"/>
                  </a:cxn>
                  <a:cxn ang="0">
                    <a:pos x="178" y="143"/>
                  </a:cxn>
                  <a:cxn ang="0">
                    <a:pos x="178" y="0"/>
                  </a:cxn>
                  <a:cxn ang="0">
                    <a:pos x="125" y="0"/>
                  </a:cxn>
                  <a:cxn ang="0">
                    <a:pos x="125" y="143"/>
                  </a:cxn>
                  <a:cxn ang="0">
                    <a:pos x="9" y="210"/>
                  </a:cxn>
                  <a:cxn ang="0">
                    <a:pos x="4" y="215"/>
                  </a:cxn>
                  <a:cxn ang="0">
                    <a:pos x="0" y="224"/>
                  </a:cxn>
                  <a:cxn ang="0">
                    <a:pos x="0" y="232"/>
                  </a:cxn>
                  <a:cxn ang="0">
                    <a:pos x="0" y="237"/>
                  </a:cxn>
                  <a:cxn ang="0">
                    <a:pos x="4" y="246"/>
                  </a:cxn>
                  <a:cxn ang="0">
                    <a:pos x="13" y="250"/>
                  </a:cxn>
                  <a:cxn ang="0">
                    <a:pos x="22" y="250"/>
                  </a:cxn>
                  <a:cxn ang="0">
                    <a:pos x="31" y="246"/>
                  </a:cxn>
                  <a:cxn ang="0">
                    <a:pos x="125" y="197"/>
                  </a:cxn>
                  <a:cxn ang="0">
                    <a:pos x="125" y="264"/>
                  </a:cxn>
                  <a:cxn ang="0">
                    <a:pos x="53" y="300"/>
                  </a:cxn>
                  <a:cxn ang="0">
                    <a:pos x="49" y="304"/>
                  </a:cxn>
                  <a:cxn ang="0">
                    <a:pos x="44" y="313"/>
                  </a:cxn>
                  <a:cxn ang="0">
                    <a:pos x="44" y="322"/>
                  </a:cxn>
                  <a:cxn ang="0">
                    <a:pos x="49" y="326"/>
                  </a:cxn>
                  <a:cxn ang="0">
                    <a:pos x="53" y="331"/>
                  </a:cxn>
                  <a:cxn ang="0">
                    <a:pos x="62" y="335"/>
                  </a:cxn>
                  <a:cxn ang="0">
                    <a:pos x="67" y="335"/>
                  </a:cxn>
                  <a:cxn ang="0">
                    <a:pos x="76" y="335"/>
                  </a:cxn>
                  <a:cxn ang="0">
                    <a:pos x="125" y="313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9" name="Freeform 69"/>
              <p:cNvSpPr>
                <a:spLocks/>
              </p:cNvSpPr>
              <p:nvPr/>
            </p:nvSpPr>
            <p:spPr bwMode="auto">
              <a:xfrm>
                <a:off x="1348" y="625"/>
                <a:ext cx="393" cy="273"/>
              </a:xfrm>
              <a:custGeom>
                <a:avLst/>
                <a:gdLst/>
                <a:ahLst/>
                <a:cxnLst>
                  <a:cxn ang="0">
                    <a:pos x="272" y="201"/>
                  </a:cxn>
                  <a:cxn ang="0">
                    <a:pos x="357" y="250"/>
                  </a:cxn>
                  <a:cxn ang="0">
                    <a:pos x="366" y="254"/>
                  </a:cxn>
                  <a:cxn ang="0">
                    <a:pos x="375" y="254"/>
                  </a:cxn>
                  <a:cxn ang="0">
                    <a:pos x="384" y="250"/>
                  </a:cxn>
                  <a:cxn ang="0">
                    <a:pos x="388" y="241"/>
                  </a:cxn>
                  <a:cxn ang="0">
                    <a:pos x="393" y="232"/>
                  </a:cxn>
                  <a:cxn ang="0">
                    <a:pos x="393" y="223"/>
                  </a:cxn>
                  <a:cxn ang="0">
                    <a:pos x="388" y="214"/>
                  </a:cxn>
                  <a:cxn ang="0">
                    <a:pos x="384" y="210"/>
                  </a:cxn>
                  <a:cxn ang="0">
                    <a:pos x="295" y="156"/>
                  </a:cxn>
                  <a:cxn ang="0">
                    <a:pos x="339" y="129"/>
                  </a:cxn>
                  <a:cxn ang="0">
                    <a:pos x="348" y="125"/>
                  </a:cxn>
                  <a:cxn ang="0">
                    <a:pos x="353" y="116"/>
                  </a:cxn>
                  <a:cxn ang="0">
                    <a:pos x="353" y="107"/>
                  </a:cxn>
                  <a:cxn ang="0">
                    <a:pos x="353" y="98"/>
                  </a:cxn>
                  <a:cxn ang="0">
                    <a:pos x="344" y="94"/>
                  </a:cxn>
                  <a:cxn ang="0">
                    <a:pos x="339" y="89"/>
                  </a:cxn>
                  <a:cxn ang="0">
                    <a:pos x="330" y="89"/>
                  </a:cxn>
                  <a:cxn ang="0">
                    <a:pos x="321" y="89"/>
                  </a:cxn>
                  <a:cxn ang="0">
                    <a:pos x="254" y="129"/>
                  </a:cxn>
                  <a:cxn ang="0">
                    <a:pos x="196" y="94"/>
                  </a:cxn>
                  <a:cxn ang="0">
                    <a:pos x="281" y="49"/>
                  </a:cxn>
                  <a:cxn ang="0">
                    <a:pos x="290" y="40"/>
                  </a:cxn>
                  <a:cxn ang="0">
                    <a:pos x="295" y="31"/>
                  </a:cxn>
                  <a:cxn ang="0">
                    <a:pos x="295" y="26"/>
                  </a:cxn>
                  <a:cxn ang="0">
                    <a:pos x="295" y="18"/>
                  </a:cxn>
                  <a:cxn ang="0">
                    <a:pos x="290" y="9"/>
                  </a:cxn>
                  <a:cxn ang="0">
                    <a:pos x="281" y="4"/>
                  </a:cxn>
                  <a:cxn ang="0">
                    <a:pos x="272" y="4"/>
                  </a:cxn>
                  <a:cxn ang="0">
                    <a:pos x="263" y="9"/>
                  </a:cxn>
                  <a:cxn ang="0">
                    <a:pos x="152" y="71"/>
                  </a:cxn>
                  <a:cxn ang="0">
                    <a:pos x="27" y="0"/>
                  </a:cxn>
                  <a:cxn ang="0">
                    <a:pos x="0" y="44"/>
                  </a:cxn>
                  <a:cxn ang="0">
                    <a:pos x="125" y="116"/>
                  </a:cxn>
                  <a:cxn ang="0">
                    <a:pos x="125" y="250"/>
                  </a:cxn>
                  <a:cxn ang="0">
                    <a:pos x="125" y="259"/>
                  </a:cxn>
                  <a:cxn ang="0">
                    <a:pos x="129" y="263"/>
                  </a:cxn>
                  <a:cxn ang="0">
                    <a:pos x="138" y="268"/>
                  </a:cxn>
                  <a:cxn ang="0">
                    <a:pos x="143" y="272"/>
                  </a:cxn>
                  <a:cxn ang="0">
                    <a:pos x="152" y="272"/>
                  </a:cxn>
                  <a:cxn ang="0">
                    <a:pos x="161" y="268"/>
                  </a:cxn>
                  <a:cxn ang="0">
                    <a:pos x="165" y="259"/>
                  </a:cxn>
                  <a:cxn ang="0">
                    <a:pos x="165" y="250"/>
                  </a:cxn>
                  <a:cxn ang="0">
                    <a:pos x="170" y="143"/>
                  </a:cxn>
                  <a:cxn ang="0">
                    <a:pos x="228" y="178"/>
                  </a:cxn>
                  <a:cxn ang="0">
                    <a:pos x="223" y="254"/>
                  </a:cxn>
                  <a:cxn ang="0">
                    <a:pos x="228" y="263"/>
                  </a:cxn>
                  <a:cxn ang="0">
                    <a:pos x="232" y="268"/>
                  </a:cxn>
                  <a:cxn ang="0">
                    <a:pos x="237" y="272"/>
                  </a:cxn>
                  <a:cxn ang="0">
                    <a:pos x="245" y="272"/>
                  </a:cxn>
                  <a:cxn ang="0">
                    <a:pos x="254" y="272"/>
                  </a:cxn>
                  <a:cxn ang="0">
                    <a:pos x="259" y="268"/>
                  </a:cxn>
                  <a:cxn ang="0">
                    <a:pos x="263" y="263"/>
                  </a:cxn>
                  <a:cxn ang="0">
                    <a:pos x="268" y="254"/>
                  </a:cxn>
                  <a:cxn ang="0">
                    <a:pos x="272" y="20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90" name="Freeform 70"/>
              <p:cNvSpPr>
                <a:spLocks/>
              </p:cNvSpPr>
              <p:nvPr/>
            </p:nvSpPr>
            <p:spPr bwMode="auto">
              <a:xfrm>
                <a:off x="1348" y="392"/>
                <a:ext cx="393" cy="278"/>
              </a:xfrm>
              <a:custGeom>
                <a:avLst/>
                <a:gdLst/>
                <a:ahLst/>
                <a:cxnLst>
                  <a:cxn ang="0">
                    <a:pos x="295" y="121"/>
                  </a:cxn>
                  <a:cxn ang="0">
                    <a:pos x="384" y="72"/>
                  </a:cxn>
                  <a:cxn ang="0">
                    <a:pos x="393" y="63"/>
                  </a:cxn>
                  <a:cxn ang="0">
                    <a:pos x="393" y="54"/>
                  </a:cxn>
                  <a:cxn ang="0">
                    <a:pos x="393" y="49"/>
                  </a:cxn>
                  <a:cxn ang="0">
                    <a:pos x="393" y="40"/>
                  </a:cxn>
                  <a:cxn ang="0">
                    <a:pos x="384" y="31"/>
                  </a:cxn>
                  <a:cxn ang="0">
                    <a:pos x="379" y="27"/>
                  </a:cxn>
                  <a:cxn ang="0">
                    <a:pos x="370" y="27"/>
                  </a:cxn>
                  <a:cxn ang="0">
                    <a:pos x="357" y="27"/>
                  </a:cxn>
                  <a:cxn ang="0">
                    <a:pos x="268" y="81"/>
                  </a:cxn>
                  <a:cxn ang="0">
                    <a:pos x="268" y="27"/>
                  </a:cxn>
                  <a:cxn ang="0">
                    <a:pos x="268" y="14"/>
                  </a:cxn>
                  <a:cxn ang="0">
                    <a:pos x="263" y="9"/>
                  </a:cxn>
                  <a:cxn ang="0">
                    <a:pos x="254" y="5"/>
                  </a:cxn>
                  <a:cxn ang="0">
                    <a:pos x="250" y="0"/>
                  </a:cxn>
                  <a:cxn ang="0">
                    <a:pos x="241" y="5"/>
                  </a:cxn>
                  <a:cxn ang="0">
                    <a:pos x="232" y="5"/>
                  </a:cxn>
                  <a:cxn ang="0">
                    <a:pos x="228" y="14"/>
                  </a:cxn>
                  <a:cxn ang="0">
                    <a:pos x="228" y="23"/>
                  </a:cxn>
                  <a:cxn ang="0">
                    <a:pos x="228" y="99"/>
                  </a:cxn>
                  <a:cxn ang="0">
                    <a:pos x="170" y="134"/>
                  </a:cxn>
                  <a:cxn ang="0">
                    <a:pos x="170" y="36"/>
                  </a:cxn>
                  <a:cxn ang="0">
                    <a:pos x="170" y="27"/>
                  </a:cxn>
                  <a:cxn ang="0">
                    <a:pos x="165" y="18"/>
                  </a:cxn>
                  <a:cxn ang="0">
                    <a:pos x="156" y="14"/>
                  </a:cxn>
                  <a:cxn ang="0">
                    <a:pos x="147" y="9"/>
                  </a:cxn>
                  <a:cxn ang="0">
                    <a:pos x="138" y="9"/>
                  </a:cxn>
                  <a:cxn ang="0">
                    <a:pos x="134" y="14"/>
                  </a:cxn>
                  <a:cxn ang="0">
                    <a:pos x="129" y="23"/>
                  </a:cxn>
                  <a:cxn ang="0">
                    <a:pos x="125" y="31"/>
                  </a:cxn>
                  <a:cxn ang="0">
                    <a:pos x="125" y="161"/>
                  </a:cxn>
                  <a:cxn ang="0">
                    <a:pos x="0" y="233"/>
                  </a:cxn>
                  <a:cxn ang="0">
                    <a:pos x="27" y="277"/>
                  </a:cxn>
                  <a:cxn ang="0">
                    <a:pos x="152" y="206"/>
                  </a:cxn>
                  <a:cxn ang="0">
                    <a:pos x="268" y="273"/>
                  </a:cxn>
                  <a:cxn ang="0">
                    <a:pos x="272" y="277"/>
                  </a:cxn>
                  <a:cxn ang="0">
                    <a:pos x="281" y="277"/>
                  </a:cxn>
                  <a:cxn ang="0">
                    <a:pos x="290" y="273"/>
                  </a:cxn>
                  <a:cxn ang="0">
                    <a:pos x="295" y="268"/>
                  </a:cxn>
                  <a:cxn ang="0">
                    <a:pos x="299" y="259"/>
                  </a:cxn>
                  <a:cxn ang="0">
                    <a:pos x="299" y="251"/>
                  </a:cxn>
                  <a:cxn ang="0">
                    <a:pos x="295" y="242"/>
                  </a:cxn>
                  <a:cxn ang="0">
                    <a:pos x="286" y="237"/>
                  </a:cxn>
                  <a:cxn ang="0">
                    <a:pos x="196" y="179"/>
                  </a:cxn>
                  <a:cxn ang="0">
                    <a:pos x="254" y="148"/>
                  </a:cxn>
                  <a:cxn ang="0">
                    <a:pos x="321" y="188"/>
                  </a:cxn>
                  <a:cxn ang="0">
                    <a:pos x="330" y="192"/>
                  </a:cxn>
                  <a:cxn ang="0">
                    <a:pos x="335" y="192"/>
                  </a:cxn>
                  <a:cxn ang="0">
                    <a:pos x="344" y="188"/>
                  </a:cxn>
                  <a:cxn ang="0">
                    <a:pos x="348" y="179"/>
                  </a:cxn>
                  <a:cxn ang="0">
                    <a:pos x="348" y="175"/>
                  </a:cxn>
                  <a:cxn ang="0">
                    <a:pos x="348" y="166"/>
                  </a:cxn>
                  <a:cxn ang="0">
                    <a:pos x="348" y="157"/>
                  </a:cxn>
                  <a:cxn ang="0">
                    <a:pos x="339" y="152"/>
                  </a:cxn>
                  <a:cxn ang="0">
                    <a:pos x="295" y="12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91" name="Freeform 71"/>
              <p:cNvSpPr>
                <a:spLocks/>
              </p:cNvSpPr>
              <p:nvPr/>
            </p:nvSpPr>
            <p:spPr bwMode="auto">
              <a:xfrm>
                <a:off x="1232" y="537"/>
                <a:ext cx="264" cy="22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9" y="67"/>
                  </a:cxn>
                  <a:cxn ang="0">
                    <a:pos x="67" y="0"/>
                  </a:cxn>
                  <a:cxn ang="0">
                    <a:pos x="134" y="23"/>
                  </a:cxn>
                  <a:cxn ang="0">
                    <a:pos x="201" y="0"/>
                  </a:cxn>
                  <a:cxn ang="0">
                    <a:pos x="214" y="67"/>
                  </a:cxn>
                  <a:cxn ang="0">
                    <a:pos x="263" y="116"/>
                  </a:cxn>
                  <a:cxn ang="0">
                    <a:pos x="214" y="161"/>
                  </a:cxn>
                  <a:cxn ang="0">
                    <a:pos x="201" y="228"/>
                  </a:cxn>
                  <a:cxn ang="0">
                    <a:pos x="134" y="210"/>
                  </a:cxn>
                  <a:cxn ang="0">
                    <a:pos x="67" y="228"/>
                  </a:cxn>
                  <a:cxn ang="0">
                    <a:pos x="49" y="161"/>
                  </a:cxn>
                  <a:cxn ang="0">
                    <a:pos x="0" y="116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21516" name="Rectangle 72"/>
            <p:cNvSpPr>
              <a:spLocks noChangeArrowheads="1"/>
            </p:cNvSpPr>
            <p:nvPr/>
          </p:nvSpPr>
          <p:spPr bwMode="auto">
            <a:xfrm>
              <a:off x="1968" y="1296"/>
              <a:ext cx="1308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800">
                  <a:solidFill>
                    <a:srgbClr val="000000"/>
                  </a:solidFill>
                  <a:latin typeface="Times New Roman" pitchFamily="18" charset="0"/>
                </a:rPr>
                <a:t>амортизатор</a:t>
              </a: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17" name="Line 73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1512" name="Picture 2" descr="J02327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295100">
            <a:off x="6208713" y="3171825"/>
            <a:ext cx="2476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Oval 3"/>
          <p:cNvSpPr>
            <a:spLocks noChangeArrowheads="1"/>
          </p:cNvSpPr>
          <p:nvPr/>
        </p:nvSpPr>
        <p:spPr bwMode="auto">
          <a:xfrm>
            <a:off x="7000875" y="2428875"/>
            <a:ext cx="785813" cy="785813"/>
          </a:xfrm>
          <a:prstGeom prst="ellipse">
            <a:avLst/>
          </a:prstGeom>
          <a:solidFill>
            <a:srgbClr val="3366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1514" name="Freeform 14"/>
          <p:cNvSpPr>
            <a:spLocks/>
          </p:cNvSpPr>
          <p:nvPr/>
        </p:nvSpPr>
        <p:spPr bwMode="gray">
          <a:xfrm>
            <a:off x="7000875" y="2428875"/>
            <a:ext cx="750888" cy="347663"/>
          </a:xfrm>
          <a:custGeom>
            <a:avLst/>
            <a:gdLst>
              <a:gd name="T0" fmla="*/ 739520 w 1321"/>
              <a:gd name="T1" fmla="*/ 195805 h 712"/>
              <a:gd name="T2" fmla="*/ 748614 w 1321"/>
              <a:gd name="T3" fmla="*/ 215824 h 712"/>
              <a:gd name="T4" fmla="*/ 750888 w 1321"/>
              <a:gd name="T5" fmla="*/ 234868 h 712"/>
              <a:gd name="T6" fmla="*/ 747477 w 1321"/>
              <a:gd name="T7" fmla="*/ 251958 h 712"/>
              <a:gd name="T8" fmla="*/ 737814 w 1321"/>
              <a:gd name="T9" fmla="*/ 268560 h 712"/>
              <a:gd name="T10" fmla="*/ 723035 w 1321"/>
              <a:gd name="T11" fmla="*/ 282720 h 712"/>
              <a:gd name="T12" fmla="*/ 704277 w 1321"/>
              <a:gd name="T13" fmla="*/ 294928 h 712"/>
              <a:gd name="T14" fmla="*/ 679835 w 1321"/>
              <a:gd name="T15" fmla="*/ 306647 h 712"/>
              <a:gd name="T16" fmla="*/ 651982 w 1321"/>
              <a:gd name="T17" fmla="*/ 316901 h 712"/>
              <a:gd name="T18" fmla="*/ 620719 w 1321"/>
              <a:gd name="T19" fmla="*/ 325690 h 712"/>
              <a:gd name="T20" fmla="*/ 586045 w 1321"/>
              <a:gd name="T21" fmla="*/ 333503 h 712"/>
              <a:gd name="T22" fmla="*/ 549666 w 1321"/>
              <a:gd name="T23" fmla="*/ 338874 h 712"/>
              <a:gd name="T24" fmla="*/ 509308 w 1321"/>
              <a:gd name="T25" fmla="*/ 343757 h 712"/>
              <a:gd name="T26" fmla="*/ 468381 w 1321"/>
              <a:gd name="T27" fmla="*/ 346686 h 712"/>
              <a:gd name="T28" fmla="*/ 451897 w 1321"/>
              <a:gd name="T29" fmla="*/ 347663 h 712"/>
              <a:gd name="T30" fmla="*/ 270570 w 1321"/>
              <a:gd name="T31" fmla="*/ 347663 h 712"/>
              <a:gd name="T32" fmla="*/ 268296 w 1321"/>
              <a:gd name="T33" fmla="*/ 347663 h 712"/>
              <a:gd name="T34" fmla="*/ 232485 w 1321"/>
              <a:gd name="T35" fmla="*/ 345710 h 712"/>
              <a:gd name="T36" fmla="*/ 197812 w 1321"/>
              <a:gd name="T37" fmla="*/ 343757 h 712"/>
              <a:gd name="T38" fmla="*/ 164843 w 1321"/>
              <a:gd name="T39" fmla="*/ 339850 h 712"/>
              <a:gd name="T40" fmla="*/ 133580 w 1321"/>
              <a:gd name="T41" fmla="*/ 336432 h 712"/>
              <a:gd name="T42" fmla="*/ 105727 w 1321"/>
              <a:gd name="T43" fmla="*/ 330573 h 712"/>
              <a:gd name="T44" fmla="*/ 80148 w 1321"/>
              <a:gd name="T45" fmla="*/ 323737 h 712"/>
              <a:gd name="T46" fmla="*/ 57979 w 1321"/>
              <a:gd name="T47" fmla="*/ 316412 h 712"/>
              <a:gd name="T48" fmla="*/ 38084 w 1321"/>
              <a:gd name="T49" fmla="*/ 307623 h 712"/>
              <a:gd name="T50" fmla="*/ 22169 w 1321"/>
              <a:gd name="T51" fmla="*/ 296881 h 712"/>
              <a:gd name="T52" fmla="*/ 10232 w 1321"/>
              <a:gd name="T53" fmla="*/ 284674 h 712"/>
              <a:gd name="T54" fmla="*/ 3411 w 1321"/>
              <a:gd name="T55" fmla="*/ 270513 h 712"/>
              <a:gd name="T56" fmla="*/ 0 w 1321"/>
              <a:gd name="T57" fmla="*/ 255864 h 712"/>
              <a:gd name="T58" fmla="*/ 0 w 1321"/>
              <a:gd name="T59" fmla="*/ 253911 h 712"/>
              <a:gd name="T60" fmla="*/ 2274 w 1321"/>
              <a:gd name="T61" fmla="*/ 237798 h 712"/>
              <a:gd name="T62" fmla="*/ 9095 w 1321"/>
              <a:gd name="T63" fmla="*/ 217778 h 712"/>
              <a:gd name="T64" fmla="*/ 28990 w 1321"/>
              <a:gd name="T65" fmla="*/ 180668 h 712"/>
              <a:gd name="T66" fmla="*/ 53432 w 1321"/>
              <a:gd name="T67" fmla="*/ 145999 h 712"/>
              <a:gd name="T68" fmla="*/ 83558 w 1321"/>
              <a:gd name="T69" fmla="*/ 114748 h 712"/>
              <a:gd name="T70" fmla="*/ 115958 w 1321"/>
              <a:gd name="T71" fmla="*/ 85939 h 712"/>
              <a:gd name="T72" fmla="*/ 153474 w 1321"/>
              <a:gd name="T73" fmla="*/ 61036 h 712"/>
              <a:gd name="T74" fmla="*/ 193833 w 1321"/>
              <a:gd name="T75" fmla="*/ 40040 h 712"/>
              <a:gd name="T76" fmla="*/ 235896 w 1321"/>
              <a:gd name="T77" fmla="*/ 22950 h 712"/>
              <a:gd name="T78" fmla="*/ 282507 w 1321"/>
              <a:gd name="T79" fmla="*/ 10254 h 712"/>
              <a:gd name="T80" fmla="*/ 330254 w 1321"/>
              <a:gd name="T81" fmla="*/ 2930 h 712"/>
              <a:gd name="T82" fmla="*/ 379139 w 1321"/>
              <a:gd name="T83" fmla="*/ 0 h 712"/>
              <a:gd name="T84" fmla="*/ 379139 w 1321"/>
              <a:gd name="T85" fmla="*/ 0 h 712"/>
              <a:gd name="T86" fmla="*/ 431434 w 1321"/>
              <a:gd name="T87" fmla="*/ 2930 h 712"/>
              <a:gd name="T88" fmla="*/ 481455 w 1321"/>
              <a:gd name="T89" fmla="*/ 11231 h 712"/>
              <a:gd name="T90" fmla="*/ 529771 w 1321"/>
              <a:gd name="T91" fmla="*/ 25879 h 712"/>
              <a:gd name="T92" fmla="*/ 574108 w 1321"/>
              <a:gd name="T93" fmla="*/ 43946 h 712"/>
              <a:gd name="T94" fmla="*/ 615035 w 1321"/>
              <a:gd name="T95" fmla="*/ 66896 h 712"/>
              <a:gd name="T96" fmla="*/ 653119 w 1321"/>
              <a:gd name="T97" fmla="*/ 94728 h 712"/>
              <a:gd name="T98" fmla="*/ 686656 w 1321"/>
              <a:gd name="T99" fmla="*/ 125002 h 712"/>
              <a:gd name="T100" fmla="*/ 715077 w 1321"/>
              <a:gd name="T101" fmla="*/ 158694 h 712"/>
              <a:gd name="T102" fmla="*/ 739520 w 1321"/>
              <a:gd name="T103" fmla="*/ 195805 h 712"/>
              <a:gd name="T104" fmla="*/ 739520 w 1321"/>
              <a:gd name="T105" fmla="*/ 195805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solidFill>
            <a:srgbClr val="33CCC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25" y="285750"/>
            <a:ext cx="7862888" cy="1417638"/>
          </a:xfrm>
        </p:spPr>
        <p:txBody>
          <a:bodyPr anchor="ctr">
            <a:normAutofit/>
          </a:bodyPr>
          <a:lstStyle/>
          <a:p>
            <a:r>
              <a:rPr lang="ru-RU" sz="2600" b="1">
                <a:latin typeface="Times New Roman" pitchFamily="18" charset="0"/>
                <a:cs typeface="Times New Roman" pitchFamily="18" charset="0"/>
              </a:rPr>
              <a:t>Упражнения фитбол – гимнастики можно использовать в любой части образовательной деятельности физической культуры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71688" y="1785938"/>
            <a:ext cx="6429375" cy="8572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071563" y="1785938"/>
            <a:ext cx="1285875" cy="8572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71688" y="2714625"/>
            <a:ext cx="6429375" cy="8572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71688" y="3643313"/>
            <a:ext cx="6429375" cy="8572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71688" y="4572000"/>
            <a:ext cx="6429375" cy="857250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71688" y="5500688"/>
            <a:ext cx="6429375" cy="8572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71563" y="2714625"/>
            <a:ext cx="1285875" cy="8572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00125" y="3643313"/>
            <a:ext cx="1357313" cy="85725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00125" y="4572000"/>
            <a:ext cx="1357313" cy="857250"/>
          </a:xfrm>
          <a:prstGeom prst="ellipse">
            <a:avLst/>
          </a:prstGeom>
          <a:solidFill>
            <a:srgbClr val="D1FD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00125" y="5500688"/>
            <a:ext cx="1357313" cy="92868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143000" y="2000250"/>
            <a:ext cx="12144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ВВОДНАЯ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1" name="TextBox 16"/>
          <p:cNvSpPr txBox="1">
            <a:spLocks noChangeArrowheads="1"/>
          </p:cNvSpPr>
          <p:nvPr/>
        </p:nvSpPr>
        <p:spPr bwMode="auto">
          <a:xfrm>
            <a:off x="2428875" y="2000250"/>
            <a:ext cx="5857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orbel" pitchFamily="34" charset="0"/>
              </a:rPr>
              <a:t>ХОДЬБА, БЕГ, ПРЫЖКИ, ПЕРЕСТРОЕНИЕ</a:t>
            </a:r>
            <a:endParaRPr lang="ru-RU" sz="2000">
              <a:latin typeface="Corbe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5875" y="3000375"/>
            <a:ext cx="857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ОРУ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3" name="TextBox 18"/>
          <p:cNvSpPr txBox="1">
            <a:spLocks noChangeArrowheads="1"/>
          </p:cNvSpPr>
          <p:nvPr/>
        </p:nvSpPr>
        <p:spPr bwMode="auto">
          <a:xfrm>
            <a:off x="2357438" y="2714625"/>
            <a:ext cx="5786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НАКЛОНЫ, ПОВОРОТЫ, ПРИСЕДАНИЯ, ДВИЖЕНИЯ РУКАМИ И НОГАМИ ИЗ И. П. – СТОЯ, СИДЯ, ЛЁЖА</a:t>
            </a:r>
            <a:endParaRPr lang="en-US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0125" y="3786188"/>
            <a:ext cx="142875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ДВИЖЕНИЯ</a:t>
            </a:r>
            <a:endParaRPr lang="en-US" sz="15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5" name="TextBox 20"/>
          <p:cNvSpPr txBox="1">
            <a:spLocks noChangeArrowheads="1"/>
          </p:cNvSpPr>
          <p:nvPr/>
        </p:nvSpPr>
        <p:spPr bwMode="auto">
          <a:xfrm>
            <a:off x="2428875" y="3643313"/>
            <a:ext cx="5929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ЭЛЕМЕНТЫ ШКОЛЫ МЯЧА, УПРАЖНЕНИЯ НА РАЗВИТИЕ СИЛЫ, ЛОВКОСТИ, ГИБКОСТИ, РАВНОВЕСИЯ</a:t>
            </a:r>
            <a:endParaRPr lang="en-US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250" y="4786313"/>
            <a:ext cx="171450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ПОДВИЖНАЯ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endParaRPr lang="en-US" sz="15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7" name="TextBox 22"/>
          <p:cNvSpPr txBox="1">
            <a:spLocks noChangeArrowheads="1"/>
          </p:cNvSpPr>
          <p:nvPr/>
        </p:nvSpPr>
        <p:spPr bwMode="auto">
          <a:xfrm>
            <a:off x="2357438" y="4572000"/>
            <a:ext cx="6000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ИСПОЛЬЗОВАНИЕ МЯЧА,  КАК ОРИЕНТИР, ПРЕДМЕТ, УТЯЖЕЛИТЕЛЬ, ОПОРА, ПРЕПЯТСТВИЕ</a:t>
            </a:r>
          </a:p>
        </p:txBody>
      </p:sp>
      <p:sp>
        <p:nvSpPr>
          <p:cNvPr id="22548" name="TextBox 23"/>
          <p:cNvSpPr txBox="1">
            <a:spLocks noChangeArrowheads="1"/>
          </p:cNvSpPr>
          <p:nvPr/>
        </p:nvSpPr>
        <p:spPr bwMode="auto">
          <a:xfrm>
            <a:off x="928688" y="5643563"/>
            <a:ext cx="14287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ЗАКЛЮЧИ-ТЕЛЬНАЯ</a:t>
            </a:r>
          </a:p>
          <a:p>
            <a:pPr algn="ctr"/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endParaRPr lang="en-US" sz="15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9" name="TextBox 24"/>
          <p:cNvSpPr txBox="1">
            <a:spLocks noChangeArrowheads="1"/>
          </p:cNvSpPr>
          <p:nvPr/>
        </p:nvSpPr>
        <p:spPr bwMode="auto">
          <a:xfrm>
            <a:off x="2357438" y="5500688"/>
            <a:ext cx="59293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УПР-Я НА РЕЛАКСАЦИЮ, ДЫХАТЕЛЬНЫЕ УПРАЖНЕНИЯ, ПАЛЬЧИКОВЫЕ ИГРЫ, РАБОТА С РУЧНЫМИ МАССАЖЁРАМИ</a:t>
            </a:r>
            <a:endParaRPr lang="ru-RU">
              <a:solidFill>
                <a:srgbClr val="000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олнцестояние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олнцестояние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1002</TotalTime>
  <Words>631</Words>
  <Application>Microsoft Office PowerPoint</Application>
  <PresentationFormat>Экран (4:3)</PresentationFormat>
  <Paragraphs>168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Arial</vt:lpstr>
      <vt:lpstr>Corbel</vt:lpstr>
      <vt:lpstr>Wingdings 2</vt:lpstr>
      <vt:lpstr>Verdana</vt:lpstr>
      <vt:lpstr>Calibri</vt:lpstr>
      <vt:lpstr>Times New Roman</vt:lpstr>
      <vt:lpstr>Wingdings</vt:lpstr>
      <vt:lpstr>Gill Sans MT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Соревнование</vt:lpstr>
      <vt:lpstr>ИСПОЛЬЗОВАНИЕ  ФИТБОЛ – ГИМНАСТИКИ   В ОБРАЗОВАТЕЛЬНОЙ ДЕЯТЕЛЬНОСТИ  ПО ФИЗИЧЕСКОЙ КУЛЬТУРЕ  С ДЕТЬМИ  младшего ШКОЛЬНОГО ВОЗРАСТА</vt:lpstr>
      <vt:lpstr>Формы использования  фитбола   с детьми младшего школьного возраста</vt:lpstr>
      <vt:lpstr>ПРЕИМУЩЕСТВА УПРАЖНЕНИЙ  С ФИТБОЛОМ</vt:lpstr>
      <vt:lpstr>    Цель : </vt:lpstr>
      <vt:lpstr>ЗАДАЧИ:</vt:lpstr>
      <vt:lpstr>Содержание  фитбол - гимнастики</vt:lpstr>
      <vt:lpstr>Этапы освоения упражнений с мячом </vt:lpstr>
      <vt:lpstr>ПРИ ПРОВЕДЕНИИ УПРАЖНЕНИЙ ФИТБОЛ – ГИМНАСТИКИ В ОБРАЗОВАТЕЛЬНОЙ ДЕЯТЕЛЬНОСТИ ПО ФИЗИЧЕСКОЙ КУЛЬТУРЕ, МЯЧ ИСПОЛЬЗУЕТСЯ КАК:</vt:lpstr>
      <vt:lpstr>Упражнения фитбол – гимнастики можно использовать в любой части образовательной деятельности физической культуры</vt:lpstr>
      <vt:lpstr>ВАРИАНТЫ ИСПОЛЬЗОВАНИЯ ФИТБОЛОВ  В ВОДНОЙ ЧАСТИ занятий ФИЗИЧЕСКОЙ КУЛЬТУРЫ</vt:lpstr>
      <vt:lpstr>ВАРИАНТЫ ИСПОЛЬЗОВАНИЯ ФИТБОЛОВ  В ОСНОВНОЙ ЧАСТИ занятий  ПО ФИЗИЧЕСКОЙ КУЛЬТУРЕ</vt:lpstr>
      <vt:lpstr>ВАРИАНТЫ ИСПОЛЬЗОВАНИЯ ФИТБОЛОВ  В ПОДВИЖНЫХ ИГРАХ</vt:lpstr>
      <vt:lpstr>ВАРИАНТЫ ИСПОЛЬЗОВАНИЯ ФИТБОЛОВ  В ЗАКЛЮЧИТЕЛЬНОЙ ЧАСТИ занятий  ПО ФИЗИЧЕСКОЙ КУЛЬТУРЕ</vt:lpstr>
      <vt:lpstr>ПРАВИЛА РАБОТЫ НА ФИТБОЛЕ  С ДЕТЬМИ младшего ШКОЛЬНОГО ВОЗРАСТА</vt:lpstr>
      <vt:lpstr>Слайд 15</vt:lpstr>
      <vt:lpstr>Слайд 16</vt:lpstr>
      <vt:lpstr>ИСПОЛЬЗОВАННЫЕ ЛИТЕРАТУРНЫЕ И ИНТЕРНЕТ ИСТОЧНИКИ:</vt:lpstr>
      <vt:lpstr>Слайд 18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ФИТБОЛ – ГИМНАСТИКИ   В ОБРАЗОВАТЕЛЬНОЙ ДЕЯТЕЛЬНОСТИ  В ОБЛАСТИ ФИЗИЧЕСКОГО ВОСПИТАНИЯ   С ДЕТЬМИ  СТАРШЕГО  ДОШКОЛЬНОГО ВОЗРАСТА</dc:title>
  <dc:creator>Lenovo User</dc:creator>
  <cp:lastModifiedBy>Sam</cp:lastModifiedBy>
  <cp:revision>80</cp:revision>
  <dcterms:created xsi:type="dcterms:W3CDTF">2013-10-28T11:01:30Z</dcterms:created>
  <dcterms:modified xsi:type="dcterms:W3CDTF">2016-12-12T18:13:14Z</dcterms:modified>
</cp:coreProperties>
</file>